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65" r:id="rId3"/>
    <p:sldId id="264" r:id="rId4"/>
    <p:sldId id="271" r:id="rId5"/>
    <p:sldId id="260" r:id="rId6"/>
    <p:sldId id="266" r:id="rId7"/>
    <p:sldId id="267" r:id="rId8"/>
    <p:sldId id="272" r:id="rId9"/>
    <p:sldId id="270" r:id="rId10"/>
    <p:sldId id="268" r:id="rId11"/>
    <p:sldId id="273" r:id="rId12"/>
    <p:sldId id="285" r:id="rId13"/>
    <p:sldId id="284" r:id="rId14"/>
    <p:sldId id="274" r:id="rId15"/>
    <p:sldId id="269" r:id="rId16"/>
    <p:sldId id="279" r:id="rId17"/>
    <p:sldId id="275" r:id="rId18"/>
    <p:sldId id="282" r:id="rId19"/>
    <p:sldId id="286" r:id="rId20"/>
    <p:sldId id="263" r:id="rId21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B1E7"/>
    <a:srgbClr val="0099FF"/>
    <a:srgbClr val="FFD347"/>
    <a:srgbClr val="B88C00"/>
    <a:srgbClr val="FFC305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96271"/>
  </p:normalViewPr>
  <p:slideViewPr>
    <p:cSldViewPr>
      <p:cViewPr>
        <p:scale>
          <a:sx n="108" d="100"/>
          <a:sy n="108" d="100"/>
        </p:scale>
        <p:origin x="1368" y="4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217ED7-A4B4-944E-936E-0A89FD399CF7}" type="doc">
      <dgm:prSet loTypeId="urn:microsoft.com/office/officeart/2005/8/layout/list1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74705E2C-DFC3-4742-9EF1-14156485E246}">
      <dgm:prSet phldrT="[Text]" custT="1"/>
      <dgm:spPr/>
      <dgm:t>
        <a:bodyPr/>
        <a:lstStyle/>
        <a:p>
          <a:r>
            <a:rPr lang="en-US" altLang="zh-CN" sz="1800" dirty="0" smtClean="0"/>
            <a:t>Basic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Analysis</a:t>
          </a:r>
          <a:endParaRPr lang="en-US" sz="1800" dirty="0"/>
        </a:p>
      </dgm:t>
    </dgm:pt>
    <dgm:pt modelId="{337EDD38-CB9A-894E-9873-B3D61B435913}" type="parTrans" cxnId="{54C3D154-F09F-B44E-893D-A5710CC6813E}">
      <dgm:prSet/>
      <dgm:spPr/>
      <dgm:t>
        <a:bodyPr/>
        <a:lstStyle/>
        <a:p>
          <a:endParaRPr lang="en-US"/>
        </a:p>
      </dgm:t>
    </dgm:pt>
    <dgm:pt modelId="{EC7A7172-9AEC-7042-9126-754A17839EF4}" type="sibTrans" cxnId="{54C3D154-F09F-B44E-893D-A5710CC6813E}">
      <dgm:prSet/>
      <dgm:spPr/>
      <dgm:t>
        <a:bodyPr/>
        <a:lstStyle/>
        <a:p>
          <a:endParaRPr lang="en-US"/>
        </a:p>
      </dgm:t>
    </dgm:pt>
    <dgm:pt modelId="{FF3FA264-8FE9-4A4C-BF5A-EC4EDBB4CC4B}">
      <dgm:prSet phldrT="[Text]"/>
      <dgm:spPr/>
      <dgm:t>
        <a:bodyPr/>
        <a:lstStyle/>
        <a:p>
          <a:r>
            <a:rPr lang="en-US" altLang="zh-CN" dirty="0" smtClean="0"/>
            <a:t>Calculated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return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rate,</a:t>
          </a:r>
          <a:r>
            <a:rPr lang="zh-CN" altLang="en-US" baseline="0" dirty="0" smtClean="0"/>
            <a:t> </a:t>
          </a:r>
          <a:r>
            <a:rPr lang="en-US" altLang="zh-CN" dirty="0" smtClean="0"/>
            <a:t>beta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alpha</a:t>
          </a:r>
          <a:r>
            <a:rPr lang="zh-CN" altLang="en-US" dirty="0" smtClean="0"/>
            <a:t> </a:t>
          </a:r>
          <a:r>
            <a:rPr lang="en-US" altLang="zh-CN" dirty="0" smtClean="0"/>
            <a:t>values</a:t>
          </a:r>
          <a:r>
            <a:rPr lang="zh-CN" altLang="en-US" dirty="0" smtClean="0"/>
            <a:t> </a:t>
          </a:r>
          <a:r>
            <a:rPr lang="en-US" altLang="zh-CN" dirty="0" smtClean="0"/>
            <a:t>of</a:t>
          </a:r>
          <a:r>
            <a:rPr lang="zh-CN" altLang="en-US" dirty="0" smtClean="0"/>
            <a:t> </a:t>
          </a:r>
          <a:r>
            <a:rPr lang="en-US" altLang="zh-CN" dirty="0" smtClean="0"/>
            <a:t>stocks</a:t>
          </a:r>
          <a:r>
            <a:rPr lang="zh-CN" altLang="en-US" dirty="0" smtClean="0"/>
            <a:t> </a:t>
          </a:r>
          <a:r>
            <a:rPr lang="en-US" altLang="zh-CN" dirty="0" smtClean="0"/>
            <a:t>in</a:t>
          </a:r>
          <a:r>
            <a:rPr lang="zh-CN" altLang="en-US" dirty="0" smtClean="0"/>
            <a:t> </a:t>
          </a:r>
          <a:r>
            <a:rPr lang="en-US" altLang="zh-CN" dirty="0" smtClean="0"/>
            <a:t>each</a:t>
          </a:r>
          <a:r>
            <a:rPr lang="zh-CN" altLang="en-US" dirty="0" smtClean="0"/>
            <a:t> </a:t>
          </a:r>
          <a:r>
            <a:rPr lang="en-US" altLang="zh-CN" dirty="0" smtClean="0"/>
            <a:t>sector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and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analyzed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price</a:t>
          </a:r>
          <a:r>
            <a:rPr lang="zh-CN" altLang="en-US" baseline="0" dirty="0" smtClean="0"/>
            <a:t> </a:t>
          </a:r>
          <a:r>
            <a:rPr lang="en-US" altLang="en-US" baseline="0" dirty="0" smtClean="0"/>
            <a:t>fluctuation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in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each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sector</a:t>
          </a:r>
          <a:r>
            <a:rPr lang="zh-CN" altLang="en-US" baseline="0" dirty="0" smtClean="0"/>
            <a:t>  </a:t>
          </a:r>
          <a:endParaRPr lang="en-US" dirty="0"/>
        </a:p>
      </dgm:t>
    </dgm:pt>
    <dgm:pt modelId="{DD9640E6-C358-5147-B6C8-7BFC6A0F356C}" type="parTrans" cxnId="{24AD6F04-9E87-6245-988B-9970AC09C1F1}">
      <dgm:prSet/>
      <dgm:spPr/>
      <dgm:t>
        <a:bodyPr/>
        <a:lstStyle/>
        <a:p>
          <a:endParaRPr lang="en-US"/>
        </a:p>
      </dgm:t>
    </dgm:pt>
    <dgm:pt modelId="{5189B770-32CC-1E49-BD49-8E293A09DB55}" type="sibTrans" cxnId="{24AD6F04-9E87-6245-988B-9970AC09C1F1}">
      <dgm:prSet/>
      <dgm:spPr/>
      <dgm:t>
        <a:bodyPr/>
        <a:lstStyle/>
        <a:p>
          <a:endParaRPr lang="en-US"/>
        </a:p>
      </dgm:t>
    </dgm:pt>
    <dgm:pt modelId="{D7D8E300-4186-5547-BEFB-8E5DEA83E9AF}">
      <dgm:prSet/>
      <dgm:spPr/>
      <dgm:t>
        <a:bodyPr/>
        <a:lstStyle/>
        <a:p>
          <a:r>
            <a:rPr lang="en-US" altLang="zh-CN" baseline="0" dirty="0" smtClean="0"/>
            <a:t>Evaluated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the</a:t>
          </a:r>
          <a:r>
            <a:rPr lang="zh-CN" altLang="en-US" baseline="0" dirty="0" smtClean="0"/>
            <a:t> </a:t>
          </a:r>
          <a:r>
            <a:rPr lang="en-US" altLang="en-US" baseline="0" dirty="0" smtClean="0"/>
            <a:t>empirical law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of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beta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variance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in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different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cyclical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industries</a:t>
          </a:r>
          <a:endParaRPr lang="en-US" dirty="0"/>
        </a:p>
      </dgm:t>
    </dgm:pt>
    <dgm:pt modelId="{D74AF148-5DA8-D346-9A54-FBF4F49F5C68}" type="parTrans" cxnId="{463E2A77-67B5-D94E-996B-08671C2CAA84}">
      <dgm:prSet/>
      <dgm:spPr/>
      <dgm:t>
        <a:bodyPr/>
        <a:lstStyle/>
        <a:p>
          <a:endParaRPr lang="en-US"/>
        </a:p>
      </dgm:t>
    </dgm:pt>
    <dgm:pt modelId="{9CE6E34E-ABD8-2B49-A727-87DE722D96F6}" type="sibTrans" cxnId="{463E2A77-67B5-D94E-996B-08671C2CAA84}">
      <dgm:prSet/>
      <dgm:spPr/>
      <dgm:t>
        <a:bodyPr/>
        <a:lstStyle/>
        <a:p>
          <a:endParaRPr lang="en-US"/>
        </a:p>
      </dgm:t>
    </dgm:pt>
    <dgm:pt modelId="{1B500FEE-AB16-0B4B-BCD3-C1935B1466A7}" type="pres">
      <dgm:prSet presAssocID="{C0217ED7-A4B4-944E-936E-0A89FD399CF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B2EB74-6B05-5342-8A86-F18D71159C1E}" type="pres">
      <dgm:prSet presAssocID="{74705E2C-DFC3-4742-9EF1-14156485E246}" presName="parentLin" presStyleCnt="0"/>
      <dgm:spPr/>
      <dgm:t>
        <a:bodyPr/>
        <a:lstStyle/>
        <a:p>
          <a:endParaRPr lang="en-US"/>
        </a:p>
      </dgm:t>
    </dgm:pt>
    <dgm:pt modelId="{EBC07C5F-A907-BB4C-9D08-0E20D1A56D91}" type="pres">
      <dgm:prSet presAssocID="{74705E2C-DFC3-4742-9EF1-14156485E246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313EE558-FE10-4C41-BC03-8650E852F92A}" type="pres">
      <dgm:prSet presAssocID="{74705E2C-DFC3-4742-9EF1-14156485E24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824933-2E0E-9942-B3FA-E26557288F20}" type="pres">
      <dgm:prSet presAssocID="{74705E2C-DFC3-4742-9EF1-14156485E246}" presName="negativeSpace" presStyleCnt="0"/>
      <dgm:spPr/>
      <dgm:t>
        <a:bodyPr/>
        <a:lstStyle/>
        <a:p>
          <a:endParaRPr lang="en-US"/>
        </a:p>
      </dgm:t>
    </dgm:pt>
    <dgm:pt modelId="{098DBDAB-C400-D54D-833A-C73B84C0672D}" type="pres">
      <dgm:prSet presAssocID="{74705E2C-DFC3-4742-9EF1-14156485E246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43A3DC-F4C9-EE46-87CB-3678DF86DCC7}" type="presOf" srcId="{FF3FA264-8FE9-4A4C-BF5A-EC4EDBB4CC4B}" destId="{098DBDAB-C400-D54D-833A-C73B84C0672D}" srcOrd="0" destOrd="0" presId="urn:microsoft.com/office/officeart/2005/8/layout/list1"/>
    <dgm:cxn modelId="{55986DF1-BBE3-8048-A2F6-B58236267D4C}" type="presOf" srcId="{74705E2C-DFC3-4742-9EF1-14156485E246}" destId="{313EE558-FE10-4C41-BC03-8650E852F92A}" srcOrd="1" destOrd="0" presId="urn:microsoft.com/office/officeart/2005/8/layout/list1"/>
    <dgm:cxn modelId="{B4C58AB4-C61B-4048-80E0-3C6A2B1CCAB8}" type="presOf" srcId="{74705E2C-DFC3-4742-9EF1-14156485E246}" destId="{EBC07C5F-A907-BB4C-9D08-0E20D1A56D91}" srcOrd="0" destOrd="0" presId="urn:microsoft.com/office/officeart/2005/8/layout/list1"/>
    <dgm:cxn modelId="{3E1ED06F-07BA-3044-AB95-5C4114047F40}" type="presOf" srcId="{C0217ED7-A4B4-944E-936E-0A89FD399CF7}" destId="{1B500FEE-AB16-0B4B-BCD3-C1935B1466A7}" srcOrd="0" destOrd="0" presId="urn:microsoft.com/office/officeart/2005/8/layout/list1"/>
    <dgm:cxn modelId="{463E2A77-67B5-D94E-996B-08671C2CAA84}" srcId="{74705E2C-DFC3-4742-9EF1-14156485E246}" destId="{D7D8E300-4186-5547-BEFB-8E5DEA83E9AF}" srcOrd="1" destOrd="0" parTransId="{D74AF148-5DA8-D346-9A54-FBF4F49F5C68}" sibTransId="{9CE6E34E-ABD8-2B49-A727-87DE722D96F6}"/>
    <dgm:cxn modelId="{67CFCD4B-5700-FA4C-BD2D-22CF7900B6A7}" type="presOf" srcId="{D7D8E300-4186-5547-BEFB-8E5DEA83E9AF}" destId="{098DBDAB-C400-D54D-833A-C73B84C0672D}" srcOrd="0" destOrd="1" presId="urn:microsoft.com/office/officeart/2005/8/layout/list1"/>
    <dgm:cxn modelId="{54C3D154-F09F-B44E-893D-A5710CC6813E}" srcId="{C0217ED7-A4B4-944E-936E-0A89FD399CF7}" destId="{74705E2C-DFC3-4742-9EF1-14156485E246}" srcOrd="0" destOrd="0" parTransId="{337EDD38-CB9A-894E-9873-B3D61B435913}" sibTransId="{EC7A7172-9AEC-7042-9126-754A17839EF4}"/>
    <dgm:cxn modelId="{24AD6F04-9E87-6245-988B-9970AC09C1F1}" srcId="{74705E2C-DFC3-4742-9EF1-14156485E246}" destId="{FF3FA264-8FE9-4A4C-BF5A-EC4EDBB4CC4B}" srcOrd="0" destOrd="0" parTransId="{DD9640E6-C358-5147-B6C8-7BFC6A0F356C}" sibTransId="{5189B770-32CC-1E49-BD49-8E293A09DB55}"/>
    <dgm:cxn modelId="{25C9AE18-BD88-4545-8B54-AB7B9ABEF9AC}" type="presParOf" srcId="{1B500FEE-AB16-0B4B-BCD3-C1935B1466A7}" destId="{21B2EB74-6B05-5342-8A86-F18D71159C1E}" srcOrd="0" destOrd="0" presId="urn:microsoft.com/office/officeart/2005/8/layout/list1"/>
    <dgm:cxn modelId="{50500A34-A362-4440-8E41-E9F779D77C45}" type="presParOf" srcId="{21B2EB74-6B05-5342-8A86-F18D71159C1E}" destId="{EBC07C5F-A907-BB4C-9D08-0E20D1A56D91}" srcOrd="0" destOrd="0" presId="urn:microsoft.com/office/officeart/2005/8/layout/list1"/>
    <dgm:cxn modelId="{2D7FE63E-9554-5042-8F6B-C116180E1A76}" type="presParOf" srcId="{21B2EB74-6B05-5342-8A86-F18D71159C1E}" destId="{313EE558-FE10-4C41-BC03-8650E852F92A}" srcOrd="1" destOrd="0" presId="urn:microsoft.com/office/officeart/2005/8/layout/list1"/>
    <dgm:cxn modelId="{67713FC3-5A63-2046-BF96-F71C72AC0BDD}" type="presParOf" srcId="{1B500FEE-AB16-0B4B-BCD3-C1935B1466A7}" destId="{E2824933-2E0E-9942-B3FA-E26557288F20}" srcOrd="1" destOrd="0" presId="urn:microsoft.com/office/officeart/2005/8/layout/list1"/>
    <dgm:cxn modelId="{E081ED30-2A19-BF41-A7EB-7DF9EE1D706B}" type="presParOf" srcId="{1B500FEE-AB16-0B4B-BCD3-C1935B1466A7}" destId="{098DBDAB-C400-D54D-833A-C73B84C0672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FCE9C7-F58A-7749-8CFA-44E1D232C759}" type="doc">
      <dgm:prSet loTypeId="urn:microsoft.com/office/officeart/2005/8/layout/list1" loCatId="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86EBC3C-5243-FD48-AA3C-79A0F220250F}">
      <dgm:prSet phldrT="[Text]" custT="1"/>
      <dgm:spPr/>
      <dgm:t>
        <a:bodyPr/>
        <a:lstStyle/>
        <a:p>
          <a:r>
            <a:rPr lang="en-US" altLang="zh-CN" sz="1800" dirty="0" smtClean="0"/>
            <a:t>Stock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Picking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Strategy</a:t>
          </a:r>
          <a:r>
            <a:rPr lang="zh-CN" altLang="en-US" sz="1800" dirty="0" smtClean="0"/>
            <a:t> </a:t>
          </a:r>
          <a:r>
            <a:rPr lang="en-US" altLang="zh-CN" sz="1800" dirty="0" smtClean="0"/>
            <a:t>I</a:t>
          </a:r>
          <a:endParaRPr lang="en-US" sz="1800" dirty="0"/>
        </a:p>
      </dgm:t>
    </dgm:pt>
    <dgm:pt modelId="{33978FC5-25B0-EA48-93DA-933B88214465}" type="parTrans" cxnId="{918E4ADE-F458-DC48-9A31-BC2B7AEA289C}">
      <dgm:prSet/>
      <dgm:spPr/>
      <dgm:t>
        <a:bodyPr/>
        <a:lstStyle/>
        <a:p>
          <a:endParaRPr lang="en-US"/>
        </a:p>
      </dgm:t>
    </dgm:pt>
    <dgm:pt modelId="{707AF28F-F66F-DD43-8632-A31541516921}" type="sibTrans" cxnId="{918E4ADE-F458-DC48-9A31-BC2B7AEA289C}">
      <dgm:prSet/>
      <dgm:spPr/>
      <dgm:t>
        <a:bodyPr/>
        <a:lstStyle/>
        <a:p>
          <a:endParaRPr lang="en-US"/>
        </a:p>
      </dgm:t>
    </dgm:pt>
    <dgm:pt modelId="{F65CDE6E-23DB-1D41-AD7B-5BAA62BD06A3}">
      <dgm:prSet phldrT="[Text]"/>
      <dgm:spPr/>
      <dgm:t>
        <a:bodyPr/>
        <a:lstStyle/>
        <a:p>
          <a:r>
            <a:rPr lang="en-US" altLang="zh-CN" dirty="0" smtClean="0"/>
            <a:t>D</a:t>
          </a:r>
          <a:r>
            <a:rPr lang="en-US" dirty="0" smtClean="0"/>
            <a:t>esigned </a:t>
          </a:r>
          <a:r>
            <a:rPr lang="en-US" altLang="zh-CN" dirty="0" smtClean="0"/>
            <a:t>2</a:t>
          </a:r>
          <a:r>
            <a:rPr lang="zh-CN" altLang="en-US" dirty="0" smtClean="0"/>
            <a:t> </a:t>
          </a:r>
          <a:r>
            <a:rPr lang="en-US" dirty="0" smtClean="0"/>
            <a:t>scoring formula</a:t>
          </a:r>
          <a:r>
            <a:rPr lang="en-US" altLang="zh-CN" dirty="0" smtClean="0"/>
            <a:t>s</a:t>
          </a:r>
          <a:r>
            <a:rPr lang="en-US" dirty="0" smtClean="0"/>
            <a:t> consists of beta and alph</a:t>
          </a:r>
          <a:r>
            <a:rPr lang="en-US" altLang="zh-CN" dirty="0" smtClean="0"/>
            <a:t>a</a:t>
          </a:r>
          <a:endParaRPr lang="en-US" dirty="0"/>
        </a:p>
      </dgm:t>
    </dgm:pt>
    <dgm:pt modelId="{7E151681-A154-9643-99FA-C71E64024019}" type="parTrans" cxnId="{955B6138-8161-CC48-BA08-D3F560A49DF7}">
      <dgm:prSet/>
      <dgm:spPr/>
      <dgm:t>
        <a:bodyPr/>
        <a:lstStyle/>
        <a:p>
          <a:endParaRPr lang="en-US"/>
        </a:p>
      </dgm:t>
    </dgm:pt>
    <dgm:pt modelId="{DC971EEC-5F59-9447-90A0-751553D56638}" type="sibTrans" cxnId="{955B6138-8161-CC48-BA08-D3F560A49DF7}">
      <dgm:prSet/>
      <dgm:spPr/>
      <dgm:t>
        <a:bodyPr/>
        <a:lstStyle/>
        <a:p>
          <a:endParaRPr lang="en-US"/>
        </a:p>
      </dgm:t>
    </dgm:pt>
    <dgm:pt modelId="{4646518E-AFB9-EA45-8331-4A85751F9067}">
      <dgm:prSet phldrT="[Text]"/>
      <dgm:spPr/>
      <dgm:t>
        <a:bodyPr/>
        <a:lstStyle/>
        <a:p>
          <a:r>
            <a:rPr lang="en-US" altLang="zh-CN" dirty="0" smtClean="0"/>
            <a:t>Built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portfolio</a:t>
          </a:r>
          <a:r>
            <a:rPr lang="en-US" altLang="zh-CN" baseline="0" dirty="0" smtClean="0"/>
            <a:t>,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including</a:t>
          </a:r>
          <a:r>
            <a:rPr lang="zh-CN" altLang="en-US" baseline="0" dirty="0" smtClean="0"/>
            <a:t> ≤ </a:t>
          </a:r>
          <a:r>
            <a:rPr lang="en-US" altLang="zh-CN" baseline="0" dirty="0" smtClean="0"/>
            <a:t>3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stocks</a:t>
          </a:r>
          <a:r>
            <a:rPr lang="zh-CN" altLang="en-US" baseline="0" dirty="0" smtClean="0"/>
            <a:t> </a:t>
          </a:r>
          <a:r>
            <a:rPr lang="en-US" dirty="0" smtClean="0"/>
            <a:t>with highest score</a:t>
          </a:r>
          <a:r>
            <a:rPr lang="en-US" altLang="zh-CN" dirty="0" smtClean="0"/>
            <a:t>s</a:t>
          </a:r>
          <a:r>
            <a:rPr lang="en-US" dirty="0" smtClean="0"/>
            <a:t> from each sector </a:t>
          </a:r>
          <a:endParaRPr lang="en-US" dirty="0"/>
        </a:p>
      </dgm:t>
    </dgm:pt>
    <dgm:pt modelId="{DDFFA560-573B-054E-9579-113296D7189F}" type="parTrans" cxnId="{1D022A36-AC81-7E4F-9088-1DADCCEA7CDB}">
      <dgm:prSet/>
      <dgm:spPr/>
      <dgm:t>
        <a:bodyPr/>
        <a:lstStyle/>
        <a:p>
          <a:endParaRPr lang="en-US"/>
        </a:p>
      </dgm:t>
    </dgm:pt>
    <dgm:pt modelId="{C19747F0-CCFB-A947-987C-35F8F91C40C3}" type="sibTrans" cxnId="{1D022A36-AC81-7E4F-9088-1DADCCEA7CDB}">
      <dgm:prSet/>
      <dgm:spPr/>
      <dgm:t>
        <a:bodyPr/>
        <a:lstStyle/>
        <a:p>
          <a:endParaRPr lang="en-US"/>
        </a:p>
      </dgm:t>
    </dgm:pt>
    <dgm:pt modelId="{17929A82-C1A2-CC45-BD0D-CC3C55B71D30}">
      <dgm:prSet phldrT="[Text]"/>
      <dgm:spPr/>
      <dgm:t>
        <a:bodyPr/>
        <a:lstStyle/>
        <a:p>
          <a:r>
            <a:rPr lang="en-US" altLang="zh-CN" dirty="0" smtClean="0"/>
            <a:t>Tested</a:t>
          </a:r>
          <a:r>
            <a:rPr lang="zh-CN" altLang="en-US" dirty="0" smtClean="0"/>
            <a:t> </a:t>
          </a:r>
          <a:r>
            <a:rPr lang="en-US" altLang="zh-CN" dirty="0" smtClean="0"/>
            <a:t>the</a:t>
          </a:r>
          <a:r>
            <a:rPr lang="zh-CN" altLang="en-US" dirty="0" smtClean="0"/>
            <a:t> </a:t>
          </a:r>
          <a:r>
            <a:rPr lang="en-US" altLang="zh-CN" dirty="0" smtClean="0"/>
            <a:t>strategy,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can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we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beat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the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market?</a:t>
          </a:r>
          <a:endParaRPr lang="en-US" dirty="0"/>
        </a:p>
      </dgm:t>
    </dgm:pt>
    <dgm:pt modelId="{F1C669C1-2380-464F-A9CF-E56520BF138E}" type="parTrans" cxnId="{A94F4D47-F1BE-2944-A605-EB8F1510105E}">
      <dgm:prSet/>
      <dgm:spPr/>
      <dgm:t>
        <a:bodyPr/>
        <a:lstStyle/>
        <a:p>
          <a:endParaRPr lang="en-US"/>
        </a:p>
      </dgm:t>
    </dgm:pt>
    <dgm:pt modelId="{CE5FAF18-49F0-7247-96CA-6DFA2D9390DD}" type="sibTrans" cxnId="{A94F4D47-F1BE-2944-A605-EB8F1510105E}">
      <dgm:prSet/>
      <dgm:spPr/>
      <dgm:t>
        <a:bodyPr/>
        <a:lstStyle/>
        <a:p>
          <a:endParaRPr lang="en-US"/>
        </a:p>
      </dgm:t>
    </dgm:pt>
    <dgm:pt modelId="{52730D24-CB80-544F-BCCC-C79C1F8D560C}" type="pres">
      <dgm:prSet presAssocID="{7BFCE9C7-F58A-7749-8CFA-44E1D232C75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7D0AF0-6A54-D14B-BAA3-17B3711902F7}" type="pres">
      <dgm:prSet presAssocID="{586EBC3C-5243-FD48-AA3C-79A0F220250F}" presName="parentLin" presStyleCnt="0"/>
      <dgm:spPr/>
      <dgm:t>
        <a:bodyPr/>
        <a:lstStyle/>
        <a:p>
          <a:endParaRPr lang="en-US"/>
        </a:p>
      </dgm:t>
    </dgm:pt>
    <dgm:pt modelId="{2FEB18B7-F308-894A-A5E5-3FE83E449F53}" type="pres">
      <dgm:prSet presAssocID="{586EBC3C-5243-FD48-AA3C-79A0F220250F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28F6B065-F88C-234E-8BEB-12C04F73377B}" type="pres">
      <dgm:prSet presAssocID="{586EBC3C-5243-FD48-AA3C-79A0F220250F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DB06A2-2387-0B45-8751-B420A48F830A}" type="pres">
      <dgm:prSet presAssocID="{586EBC3C-5243-FD48-AA3C-79A0F220250F}" presName="negativeSpace" presStyleCnt="0"/>
      <dgm:spPr/>
      <dgm:t>
        <a:bodyPr/>
        <a:lstStyle/>
        <a:p>
          <a:endParaRPr lang="en-US"/>
        </a:p>
      </dgm:t>
    </dgm:pt>
    <dgm:pt modelId="{93EC93D5-7C21-954D-B144-60271414516D}" type="pres">
      <dgm:prSet presAssocID="{586EBC3C-5243-FD48-AA3C-79A0F220250F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FADDF9-1C19-884C-8BC7-53DC12807DCB}" type="presOf" srcId="{17929A82-C1A2-CC45-BD0D-CC3C55B71D30}" destId="{93EC93D5-7C21-954D-B144-60271414516D}" srcOrd="0" destOrd="2" presId="urn:microsoft.com/office/officeart/2005/8/layout/list1"/>
    <dgm:cxn modelId="{7EF9D33D-B0DD-9A49-84B5-AA13FC9B7D83}" type="presOf" srcId="{F65CDE6E-23DB-1D41-AD7B-5BAA62BD06A3}" destId="{93EC93D5-7C21-954D-B144-60271414516D}" srcOrd="0" destOrd="0" presId="urn:microsoft.com/office/officeart/2005/8/layout/list1"/>
    <dgm:cxn modelId="{20012F2A-6B36-6E44-9421-891D6E518F8A}" type="presOf" srcId="{7BFCE9C7-F58A-7749-8CFA-44E1D232C759}" destId="{52730D24-CB80-544F-BCCC-C79C1F8D560C}" srcOrd="0" destOrd="0" presId="urn:microsoft.com/office/officeart/2005/8/layout/list1"/>
    <dgm:cxn modelId="{918E4ADE-F458-DC48-9A31-BC2B7AEA289C}" srcId="{7BFCE9C7-F58A-7749-8CFA-44E1D232C759}" destId="{586EBC3C-5243-FD48-AA3C-79A0F220250F}" srcOrd="0" destOrd="0" parTransId="{33978FC5-25B0-EA48-93DA-933B88214465}" sibTransId="{707AF28F-F66F-DD43-8632-A31541516921}"/>
    <dgm:cxn modelId="{1D022A36-AC81-7E4F-9088-1DADCCEA7CDB}" srcId="{586EBC3C-5243-FD48-AA3C-79A0F220250F}" destId="{4646518E-AFB9-EA45-8331-4A85751F9067}" srcOrd="1" destOrd="0" parTransId="{DDFFA560-573B-054E-9579-113296D7189F}" sibTransId="{C19747F0-CCFB-A947-987C-35F8F91C40C3}"/>
    <dgm:cxn modelId="{955B6138-8161-CC48-BA08-D3F560A49DF7}" srcId="{586EBC3C-5243-FD48-AA3C-79A0F220250F}" destId="{F65CDE6E-23DB-1D41-AD7B-5BAA62BD06A3}" srcOrd="0" destOrd="0" parTransId="{7E151681-A154-9643-99FA-C71E64024019}" sibTransId="{DC971EEC-5F59-9447-90A0-751553D56638}"/>
    <dgm:cxn modelId="{BB4E06BF-DBC3-C241-A28C-83B79ADE1116}" type="presOf" srcId="{4646518E-AFB9-EA45-8331-4A85751F9067}" destId="{93EC93D5-7C21-954D-B144-60271414516D}" srcOrd="0" destOrd="1" presId="urn:microsoft.com/office/officeart/2005/8/layout/list1"/>
    <dgm:cxn modelId="{9DDE9828-6A47-054B-BB0F-CC0F5159C17F}" type="presOf" srcId="{586EBC3C-5243-FD48-AA3C-79A0F220250F}" destId="{2FEB18B7-F308-894A-A5E5-3FE83E449F53}" srcOrd="0" destOrd="0" presId="urn:microsoft.com/office/officeart/2005/8/layout/list1"/>
    <dgm:cxn modelId="{A94F4D47-F1BE-2944-A605-EB8F1510105E}" srcId="{586EBC3C-5243-FD48-AA3C-79A0F220250F}" destId="{17929A82-C1A2-CC45-BD0D-CC3C55B71D30}" srcOrd="2" destOrd="0" parTransId="{F1C669C1-2380-464F-A9CF-E56520BF138E}" sibTransId="{CE5FAF18-49F0-7247-96CA-6DFA2D9390DD}"/>
    <dgm:cxn modelId="{3FF94449-AA84-B548-81E4-4A60548BBE83}" type="presOf" srcId="{586EBC3C-5243-FD48-AA3C-79A0F220250F}" destId="{28F6B065-F88C-234E-8BEB-12C04F73377B}" srcOrd="1" destOrd="0" presId="urn:microsoft.com/office/officeart/2005/8/layout/list1"/>
    <dgm:cxn modelId="{80675768-BE25-AA4C-AF1B-1D15537DE3A3}" type="presParOf" srcId="{52730D24-CB80-544F-BCCC-C79C1F8D560C}" destId="{E77D0AF0-6A54-D14B-BAA3-17B3711902F7}" srcOrd="0" destOrd="0" presId="urn:microsoft.com/office/officeart/2005/8/layout/list1"/>
    <dgm:cxn modelId="{DA86F098-8F77-334A-8269-C8D553872841}" type="presParOf" srcId="{E77D0AF0-6A54-D14B-BAA3-17B3711902F7}" destId="{2FEB18B7-F308-894A-A5E5-3FE83E449F53}" srcOrd="0" destOrd="0" presId="urn:microsoft.com/office/officeart/2005/8/layout/list1"/>
    <dgm:cxn modelId="{6A2D75CB-950B-6E42-95CB-31A34ECC202F}" type="presParOf" srcId="{E77D0AF0-6A54-D14B-BAA3-17B3711902F7}" destId="{28F6B065-F88C-234E-8BEB-12C04F73377B}" srcOrd="1" destOrd="0" presId="urn:microsoft.com/office/officeart/2005/8/layout/list1"/>
    <dgm:cxn modelId="{1F08B830-BD40-604F-9610-E7D8A8413FD1}" type="presParOf" srcId="{52730D24-CB80-544F-BCCC-C79C1F8D560C}" destId="{39DB06A2-2387-0B45-8751-B420A48F830A}" srcOrd="1" destOrd="0" presId="urn:microsoft.com/office/officeart/2005/8/layout/list1"/>
    <dgm:cxn modelId="{F6F8235C-DE03-1C4B-84EC-3247743255A2}" type="presParOf" srcId="{52730D24-CB80-544F-BCCC-C79C1F8D560C}" destId="{93EC93D5-7C21-954D-B144-60271414516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BBFE11-E16F-3C42-888E-34A0BD7B8352}" type="doc">
      <dgm:prSet loTypeId="urn:microsoft.com/office/officeart/2005/8/layout/arrow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4136C-9A45-5647-BFB8-E437C386E8BC}">
      <dgm:prSet phldrT="[Text]" custT="1"/>
      <dgm:spPr/>
      <dgm:t>
        <a:bodyPr/>
        <a:lstStyle/>
        <a:p>
          <a:r>
            <a:rPr lang="en-US" altLang="zh-CN" sz="1400" b="1" dirty="0" smtClean="0"/>
            <a:t>The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portfolio</a:t>
          </a:r>
          <a:endParaRPr lang="en-US" sz="1400" b="1" dirty="0"/>
        </a:p>
      </dgm:t>
    </dgm:pt>
    <dgm:pt modelId="{E7BA67B6-36F7-7F4A-A30E-0980185AD84D}" type="parTrans" cxnId="{2D8DC93D-003C-7549-92E4-F5D2D162D6D0}">
      <dgm:prSet/>
      <dgm:spPr/>
      <dgm:t>
        <a:bodyPr/>
        <a:lstStyle/>
        <a:p>
          <a:endParaRPr lang="en-US"/>
        </a:p>
      </dgm:t>
    </dgm:pt>
    <dgm:pt modelId="{FA0BAE03-5209-9146-84F6-13E81924572D}" type="sibTrans" cxnId="{2D8DC93D-003C-7549-92E4-F5D2D162D6D0}">
      <dgm:prSet/>
      <dgm:spPr/>
      <dgm:t>
        <a:bodyPr/>
        <a:lstStyle/>
        <a:p>
          <a:endParaRPr lang="en-US"/>
        </a:p>
      </dgm:t>
    </dgm:pt>
    <dgm:pt modelId="{36ECAA4E-D1F1-C345-A3F7-84C280DB3B8C}">
      <dgm:prSet phldrT="[Text]"/>
      <dgm:spPr/>
      <dgm:t>
        <a:bodyPr/>
        <a:lstStyle/>
        <a:p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Evaluate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the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performance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of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the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portfolio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starting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from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7/1/2015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till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recently</a:t>
          </a:r>
          <a:r>
            <a:rPr lang="en-US" altLang="zh-CN" b="1" dirty="0" smtClean="0">
              <a:solidFill>
                <a:schemeClr val="bg1">
                  <a:lumMod val="50000"/>
                </a:schemeClr>
              </a:solidFill>
              <a:latin typeface="Rockwell" pitchFamily="18" charset="0"/>
            </a:rPr>
            <a:t>.</a:t>
          </a:r>
          <a:endParaRPr lang="en-US" dirty="0"/>
        </a:p>
      </dgm:t>
    </dgm:pt>
    <dgm:pt modelId="{022827B0-CD4D-A542-B342-46A3375D5EB6}" type="parTrans" cxnId="{8EA3EF88-E7E2-FD41-A660-D854E5374504}">
      <dgm:prSet/>
      <dgm:spPr/>
      <dgm:t>
        <a:bodyPr/>
        <a:lstStyle/>
        <a:p>
          <a:endParaRPr lang="en-US"/>
        </a:p>
      </dgm:t>
    </dgm:pt>
    <dgm:pt modelId="{3CE0ED92-2FD2-504B-853B-20EFB5EC6BAB}" type="sibTrans" cxnId="{8EA3EF88-E7E2-FD41-A660-D854E5374504}">
      <dgm:prSet/>
      <dgm:spPr/>
      <dgm:t>
        <a:bodyPr/>
        <a:lstStyle/>
        <a:p>
          <a:endParaRPr lang="en-US"/>
        </a:p>
      </dgm:t>
    </dgm:pt>
    <dgm:pt modelId="{FFCB6AB2-DA21-7342-A76A-E20623F5D950}" type="pres">
      <dgm:prSet presAssocID="{41BBFE11-E16F-3C42-888E-34A0BD7B8352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6A25C0-D8C2-EB47-82BA-9592EE1CAA9E}" type="pres">
      <dgm:prSet presAssocID="{41BBFE11-E16F-3C42-888E-34A0BD7B8352}" presName="ribbon" presStyleLbl="node1" presStyleIdx="0" presStyleCnt="1" custScaleX="167793" custLinFactNeighborX="9048" custLinFactNeighborY="1588"/>
      <dgm:spPr>
        <a:gradFill rotWithShape="0">
          <a:gsLst>
            <a:gs pos="18000">
              <a:schemeClr val="accent1">
                <a:hueOff val="0"/>
                <a:satOff val="0"/>
                <a:lumOff val="0"/>
                <a:shade val="51000"/>
                <a:satMod val="130000"/>
                <a:alpha val="20000"/>
              </a:schemeClr>
            </a:gs>
            <a:gs pos="74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</dgm:pt>
    <dgm:pt modelId="{58A12E37-4C8C-3444-A400-FABA530F1F23}" type="pres">
      <dgm:prSet presAssocID="{41BBFE11-E16F-3C42-888E-34A0BD7B8352}" presName="leftArrowText" presStyleLbl="node1" presStyleIdx="0" presStyleCnt="1" custScaleX="121919" custLinFactNeighborX="-48051" custLinFactNeighborY="190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0D91D7-C7B0-9E4C-8514-991FA020B8BF}" type="pres">
      <dgm:prSet presAssocID="{41BBFE11-E16F-3C42-888E-34A0BD7B8352}" presName="rightArrowText" presStyleLbl="node1" presStyleIdx="0" presStyleCnt="1" custScaleX="264996" custScaleY="85694" custLinFactNeighborX="55796" custLinFactNeighborY="-67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C1648E2-9ADA-B049-9471-86F6F275AF1B}" type="presOf" srcId="{36ECAA4E-D1F1-C345-A3F7-84C280DB3B8C}" destId="{120D91D7-C7B0-9E4C-8514-991FA020B8BF}" srcOrd="0" destOrd="0" presId="urn:microsoft.com/office/officeart/2005/8/layout/arrow6"/>
    <dgm:cxn modelId="{2D8DC93D-003C-7549-92E4-F5D2D162D6D0}" srcId="{41BBFE11-E16F-3C42-888E-34A0BD7B8352}" destId="{0104136C-9A45-5647-BFB8-E437C386E8BC}" srcOrd="0" destOrd="0" parTransId="{E7BA67B6-36F7-7F4A-A30E-0980185AD84D}" sibTransId="{FA0BAE03-5209-9146-84F6-13E81924572D}"/>
    <dgm:cxn modelId="{B1828CA7-C340-1A41-9B08-1F4149C659EA}" type="presOf" srcId="{41BBFE11-E16F-3C42-888E-34A0BD7B8352}" destId="{FFCB6AB2-DA21-7342-A76A-E20623F5D950}" srcOrd="0" destOrd="0" presId="urn:microsoft.com/office/officeart/2005/8/layout/arrow6"/>
    <dgm:cxn modelId="{E5C26C29-050C-0546-8A1F-86A1FE3A76BA}" type="presOf" srcId="{0104136C-9A45-5647-BFB8-E437C386E8BC}" destId="{58A12E37-4C8C-3444-A400-FABA530F1F23}" srcOrd="0" destOrd="0" presId="urn:microsoft.com/office/officeart/2005/8/layout/arrow6"/>
    <dgm:cxn modelId="{8EA3EF88-E7E2-FD41-A660-D854E5374504}" srcId="{41BBFE11-E16F-3C42-888E-34A0BD7B8352}" destId="{36ECAA4E-D1F1-C345-A3F7-84C280DB3B8C}" srcOrd="1" destOrd="0" parTransId="{022827B0-CD4D-A542-B342-46A3375D5EB6}" sibTransId="{3CE0ED92-2FD2-504B-853B-20EFB5EC6BAB}"/>
    <dgm:cxn modelId="{4105D460-89A8-FE43-BD81-E93298A02D2D}" type="presParOf" srcId="{FFCB6AB2-DA21-7342-A76A-E20623F5D950}" destId="{9B6A25C0-D8C2-EB47-82BA-9592EE1CAA9E}" srcOrd="0" destOrd="0" presId="urn:microsoft.com/office/officeart/2005/8/layout/arrow6"/>
    <dgm:cxn modelId="{3C614B32-07D5-FE48-A5AB-093A04FE86CC}" type="presParOf" srcId="{FFCB6AB2-DA21-7342-A76A-E20623F5D950}" destId="{58A12E37-4C8C-3444-A400-FABA530F1F23}" srcOrd="1" destOrd="0" presId="urn:microsoft.com/office/officeart/2005/8/layout/arrow6"/>
    <dgm:cxn modelId="{84B0F3E4-E2CE-C140-B6E5-7CB623568C94}" type="presParOf" srcId="{FFCB6AB2-DA21-7342-A76A-E20623F5D950}" destId="{120D91D7-C7B0-9E4C-8514-991FA020B8BF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1BBFE11-E16F-3C42-888E-34A0BD7B8352}" type="doc">
      <dgm:prSet loTypeId="urn:microsoft.com/office/officeart/2005/8/layout/arrow6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4136C-9A45-5647-BFB8-E437C386E8BC}">
      <dgm:prSet phldrT="[Text]" custT="1"/>
      <dgm:spPr/>
      <dgm:t>
        <a:bodyPr/>
        <a:lstStyle/>
        <a:p>
          <a:r>
            <a:rPr lang="en-US" altLang="zh-CN" sz="1400" b="1" dirty="0" smtClean="0"/>
            <a:t>The</a:t>
          </a:r>
          <a:r>
            <a:rPr lang="zh-CN" altLang="en-US" sz="1400" b="1" dirty="0" smtClean="0"/>
            <a:t> </a:t>
          </a:r>
          <a:r>
            <a:rPr lang="en-US" altLang="zh-CN" sz="1400" b="1" dirty="0" smtClean="0"/>
            <a:t>portfolio</a:t>
          </a:r>
          <a:endParaRPr lang="en-US" sz="1400" b="1" dirty="0"/>
        </a:p>
      </dgm:t>
    </dgm:pt>
    <dgm:pt modelId="{E7BA67B6-36F7-7F4A-A30E-0980185AD84D}" type="parTrans" cxnId="{2D8DC93D-003C-7549-92E4-F5D2D162D6D0}">
      <dgm:prSet/>
      <dgm:spPr/>
      <dgm:t>
        <a:bodyPr/>
        <a:lstStyle/>
        <a:p>
          <a:endParaRPr lang="en-US"/>
        </a:p>
      </dgm:t>
    </dgm:pt>
    <dgm:pt modelId="{FA0BAE03-5209-9146-84F6-13E81924572D}" type="sibTrans" cxnId="{2D8DC93D-003C-7549-92E4-F5D2D162D6D0}">
      <dgm:prSet/>
      <dgm:spPr/>
      <dgm:t>
        <a:bodyPr/>
        <a:lstStyle/>
        <a:p>
          <a:endParaRPr lang="en-US"/>
        </a:p>
      </dgm:t>
    </dgm:pt>
    <dgm:pt modelId="{36ECAA4E-D1F1-C345-A3F7-84C280DB3B8C}">
      <dgm:prSet phldrT="[Text]"/>
      <dgm:spPr/>
      <dgm:t>
        <a:bodyPr/>
        <a:lstStyle/>
        <a:p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Evaluate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the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performance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of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the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portfolio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starting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from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7/1/2015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till</a:t>
          </a:r>
          <a:r>
            <a:rPr lang="zh-CN" altLang="en-US" b="1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b="1" dirty="0" smtClean="0">
              <a:solidFill>
                <a:schemeClr val="bg1"/>
              </a:solidFill>
              <a:latin typeface="Rockwell" pitchFamily="18" charset="0"/>
            </a:rPr>
            <a:t>recently</a:t>
          </a:r>
          <a:r>
            <a:rPr lang="en-US" altLang="zh-CN" b="1" dirty="0" smtClean="0">
              <a:solidFill>
                <a:schemeClr val="bg1">
                  <a:lumMod val="50000"/>
                </a:schemeClr>
              </a:solidFill>
              <a:latin typeface="Rockwell" pitchFamily="18" charset="0"/>
            </a:rPr>
            <a:t>.</a:t>
          </a:r>
          <a:endParaRPr lang="en-US" dirty="0"/>
        </a:p>
      </dgm:t>
    </dgm:pt>
    <dgm:pt modelId="{022827B0-CD4D-A542-B342-46A3375D5EB6}" type="parTrans" cxnId="{8EA3EF88-E7E2-FD41-A660-D854E5374504}">
      <dgm:prSet/>
      <dgm:spPr/>
      <dgm:t>
        <a:bodyPr/>
        <a:lstStyle/>
        <a:p>
          <a:endParaRPr lang="en-US"/>
        </a:p>
      </dgm:t>
    </dgm:pt>
    <dgm:pt modelId="{3CE0ED92-2FD2-504B-853B-20EFB5EC6BAB}" type="sibTrans" cxnId="{8EA3EF88-E7E2-FD41-A660-D854E5374504}">
      <dgm:prSet/>
      <dgm:spPr/>
      <dgm:t>
        <a:bodyPr/>
        <a:lstStyle/>
        <a:p>
          <a:endParaRPr lang="en-US"/>
        </a:p>
      </dgm:t>
    </dgm:pt>
    <dgm:pt modelId="{FFCB6AB2-DA21-7342-A76A-E20623F5D950}" type="pres">
      <dgm:prSet presAssocID="{41BBFE11-E16F-3C42-888E-34A0BD7B8352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B6A25C0-D8C2-EB47-82BA-9592EE1CAA9E}" type="pres">
      <dgm:prSet presAssocID="{41BBFE11-E16F-3C42-888E-34A0BD7B8352}" presName="ribbon" presStyleLbl="node1" presStyleIdx="0" presStyleCnt="1" custScaleX="173507" custLinFactNeighborX="14371" custLinFactNeighborY="553"/>
      <dgm:spPr>
        <a:gradFill rotWithShape="0">
          <a:gsLst>
            <a:gs pos="18000">
              <a:schemeClr val="accent1">
                <a:hueOff val="0"/>
                <a:satOff val="0"/>
                <a:lumOff val="0"/>
                <a:shade val="51000"/>
                <a:satMod val="130000"/>
                <a:alpha val="20000"/>
              </a:schemeClr>
            </a:gs>
            <a:gs pos="74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</a:gradFill>
      </dgm:spPr>
    </dgm:pt>
    <dgm:pt modelId="{58A12E37-4C8C-3444-A400-FABA530F1F23}" type="pres">
      <dgm:prSet presAssocID="{41BBFE11-E16F-3C42-888E-34A0BD7B8352}" presName="leftArrowText" presStyleLbl="node1" presStyleIdx="0" presStyleCnt="1" custScaleX="121919" custLinFactNeighborX="-48051" custLinFactNeighborY="190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0D91D7-C7B0-9E4C-8514-991FA020B8BF}" type="pres">
      <dgm:prSet presAssocID="{41BBFE11-E16F-3C42-888E-34A0BD7B8352}" presName="rightArrowText" presStyleLbl="node1" presStyleIdx="0" presStyleCnt="1" custScaleX="264996" custScaleY="85694" custLinFactNeighborX="55796" custLinFactNeighborY="-678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95C653-E18A-3D4D-9DDA-8E4043E2AAA6}" type="presOf" srcId="{41BBFE11-E16F-3C42-888E-34A0BD7B8352}" destId="{FFCB6AB2-DA21-7342-A76A-E20623F5D950}" srcOrd="0" destOrd="0" presId="urn:microsoft.com/office/officeart/2005/8/layout/arrow6"/>
    <dgm:cxn modelId="{2D8DC93D-003C-7549-92E4-F5D2D162D6D0}" srcId="{41BBFE11-E16F-3C42-888E-34A0BD7B8352}" destId="{0104136C-9A45-5647-BFB8-E437C386E8BC}" srcOrd="0" destOrd="0" parTransId="{E7BA67B6-36F7-7F4A-A30E-0980185AD84D}" sibTransId="{FA0BAE03-5209-9146-84F6-13E81924572D}"/>
    <dgm:cxn modelId="{8643D087-746C-9B41-AE26-8258551B801E}" type="presOf" srcId="{0104136C-9A45-5647-BFB8-E437C386E8BC}" destId="{58A12E37-4C8C-3444-A400-FABA530F1F23}" srcOrd="0" destOrd="0" presId="urn:microsoft.com/office/officeart/2005/8/layout/arrow6"/>
    <dgm:cxn modelId="{8EA3EF88-E7E2-FD41-A660-D854E5374504}" srcId="{41BBFE11-E16F-3C42-888E-34A0BD7B8352}" destId="{36ECAA4E-D1F1-C345-A3F7-84C280DB3B8C}" srcOrd="1" destOrd="0" parTransId="{022827B0-CD4D-A542-B342-46A3375D5EB6}" sibTransId="{3CE0ED92-2FD2-504B-853B-20EFB5EC6BAB}"/>
    <dgm:cxn modelId="{4100E14D-D97C-C145-934F-133D223B0280}" type="presOf" srcId="{36ECAA4E-D1F1-C345-A3F7-84C280DB3B8C}" destId="{120D91D7-C7B0-9E4C-8514-991FA020B8BF}" srcOrd="0" destOrd="0" presId="urn:microsoft.com/office/officeart/2005/8/layout/arrow6"/>
    <dgm:cxn modelId="{1D7E0697-29DA-BC45-92EE-7D32A5AB8E37}" type="presParOf" srcId="{FFCB6AB2-DA21-7342-A76A-E20623F5D950}" destId="{9B6A25C0-D8C2-EB47-82BA-9592EE1CAA9E}" srcOrd="0" destOrd="0" presId="urn:microsoft.com/office/officeart/2005/8/layout/arrow6"/>
    <dgm:cxn modelId="{D5E72A4F-8371-8A4F-A4F1-59D919EC9964}" type="presParOf" srcId="{FFCB6AB2-DA21-7342-A76A-E20623F5D950}" destId="{58A12E37-4C8C-3444-A400-FABA530F1F23}" srcOrd="1" destOrd="0" presId="urn:microsoft.com/office/officeart/2005/8/layout/arrow6"/>
    <dgm:cxn modelId="{2585F23F-294E-0C44-9957-3B0F193BC5B2}" type="presParOf" srcId="{FFCB6AB2-DA21-7342-A76A-E20623F5D950}" destId="{120D91D7-C7B0-9E4C-8514-991FA020B8BF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DBDAB-C400-D54D-833A-C73B84C0672D}">
      <dsp:nvSpPr>
        <dsp:cNvPr id="0" name=""/>
        <dsp:cNvSpPr/>
      </dsp:nvSpPr>
      <dsp:spPr>
        <a:xfrm>
          <a:off x="0" y="349167"/>
          <a:ext cx="7781126" cy="1159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902" tIns="333248" rIns="60390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Calculated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return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rate,</a:t>
          </a:r>
          <a:r>
            <a:rPr lang="zh-CN" altLang="en-US" sz="1600" kern="1200" baseline="0" dirty="0" smtClean="0"/>
            <a:t> </a:t>
          </a:r>
          <a:r>
            <a:rPr lang="en-US" altLang="zh-CN" sz="1600" kern="1200" dirty="0" smtClean="0"/>
            <a:t>beta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and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alpha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values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of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stocks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in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each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sector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and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analyzed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price</a:t>
          </a:r>
          <a:r>
            <a:rPr lang="zh-CN" altLang="en-US" sz="1600" kern="1200" baseline="0" dirty="0" smtClean="0"/>
            <a:t> </a:t>
          </a:r>
          <a:r>
            <a:rPr lang="en-US" altLang="en-US" sz="1600" kern="1200" baseline="0" dirty="0" smtClean="0"/>
            <a:t>fluctuation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in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each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sector</a:t>
          </a:r>
          <a:r>
            <a:rPr lang="zh-CN" altLang="en-US" sz="1600" kern="1200" baseline="0" dirty="0" smtClean="0"/>
            <a:t> 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baseline="0" dirty="0" smtClean="0"/>
            <a:t>Evaluated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the</a:t>
          </a:r>
          <a:r>
            <a:rPr lang="zh-CN" altLang="en-US" sz="1600" kern="1200" baseline="0" dirty="0" smtClean="0"/>
            <a:t> </a:t>
          </a:r>
          <a:r>
            <a:rPr lang="en-US" altLang="en-US" sz="1600" kern="1200" baseline="0" dirty="0" smtClean="0"/>
            <a:t>empirical law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of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beta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variance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in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different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cyclical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industries</a:t>
          </a:r>
          <a:endParaRPr lang="en-US" sz="1600" kern="1200" dirty="0"/>
        </a:p>
      </dsp:txBody>
      <dsp:txXfrm>
        <a:off x="0" y="349167"/>
        <a:ext cx="7781126" cy="1159200"/>
      </dsp:txXfrm>
    </dsp:sp>
    <dsp:sp modelId="{313EE558-FE10-4C41-BC03-8650E852F92A}">
      <dsp:nvSpPr>
        <dsp:cNvPr id="0" name=""/>
        <dsp:cNvSpPr/>
      </dsp:nvSpPr>
      <dsp:spPr>
        <a:xfrm>
          <a:off x="389056" y="113007"/>
          <a:ext cx="5446788" cy="4723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876" tIns="0" rIns="20587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Basic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Analysis</a:t>
          </a:r>
          <a:endParaRPr lang="en-US" sz="1800" kern="1200" dirty="0"/>
        </a:p>
      </dsp:txBody>
      <dsp:txXfrm>
        <a:off x="412113" y="136064"/>
        <a:ext cx="5400674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C93D5-7C21-954D-B144-60271414516D}">
      <dsp:nvSpPr>
        <dsp:cNvPr id="0" name=""/>
        <dsp:cNvSpPr/>
      </dsp:nvSpPr>
      <dsp:spPr>
        <a:xfrm>
          <a:off x="0" y="289397"/>
          <a:ext cx="7781126" cy="12096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3902" tIns="333248" rIns="60390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D</a:t>
          </a:r>
          <a:r>
            <a:rPr lang="en-US" sz="1600" kern="1200" dirty="0" smtClean="0"/>
            <a:t>esigned </a:t>
          </a:r>
          <a:r>
            <a:rPr lang="en-US" altLang="zh-CN" sz="1600" kern="1200" dirty="0" smtClean="0"/>
            <a:t>2</a:t>
          </a:r>
          <a:r>
            <a:rPr lang="zh-CN" altLang="en-US" sz="1600" kern="1200" dirty="0" smtClean="0"/>
            <a:t> </a:t>
          </a:r>
          <a:r>
            <a:rPr lang="en-US" sz="1600" kern="1200" dirty="0" smtClean="0"/>
            <a:t>scoring formula</a:t>
          </a:r>
          <a:r>
            <a:rPr lang="en-US" altLang="zh-CN" sz="1600" kern="1200" dirty="0" smtClean="0"/>
            <a:t>s</a:t>
          </a:r>
          <a:r>
            <a:rPr lang="en-US" sz="1600" kern="1200" dirty="0" smtClean="0"/>
            <a:t> consists of beta and alph</a:t>
          </a:r>
          <a:r>
            <a:rPr lang="en-US" altLang="zh-CN" sz="1600" kern="1200" dirty="0" smtClean="0"/>
            <a:t>a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Built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the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portfolio</a:t>
          </a:r>
          <a:r>
            <a:rPr lang="en-US" altLang="zh-CN" sz="1600" kern="1200" baseline="0" dirty="0" smtClean="0"/>
            <a:t>,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including</a:t>
          </a:r>
          <a:r>
            <a:rPr lang="zh-CN" altLang="en-US" sz="1600" kern="1200" baseline="0" dirty="0" smtClean="0"/>
            <a:t> ≤ </a:t>
          </a:r>
          <a:r>
            <a:rPr lang="en-US" altLang="zh-CN" sz="1600" kern="1200" baseline="0" dirty="0" smtClean="0"/>
            <a:t>3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stocks</a:t>
          </a:r>
          <a:r>
            <a:rPr lang="zh-CN" altLang="en-US" sz="1600" kern="1200" baseline="0" dirty="0" smtClean="0"/>
            <a:t> </a:t>
          </a:r>
          <a:r>
            <a:rPr lang="en-US" sz="1600" kern="1200" dirty="0" smtClean="0"/>
            <a:t>with highest score</a:t>
          </a:r>
          <a:r>
            <a:rPr lang="en-US" altLang="zh-CN" sz="1600" kern="1200" dirty="0" smtClean="0"/>
            <a:t>s</a:t>
          </a:r>
          <a:r>
            <a:rPr lang="en-US" sz="1600" kern="1200" dirty="0" smtClean="0"/>
            <a:t> from each sector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600" kern="1200" dirty="0" smtClean="0"/>
            <a:t>Tested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the</a:t>
          </a:r>
          <a:r>
            <a:rPr lang="zh-CN" altLang="en-US" sz="1600" kern="1200" dirty="0" smtClean="0"/>
            <a:t> </a:t>
          </a:r>
          <a:r>
            <a:rPr lang="en-US" altLang="zh-CN" sz="1600" kern="1200" dirty="0" smtClean="0"/>
            <a:t>strategy,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can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we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beat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the</a:t>
          </a:r>
          <a:r>
            <a:rPr lang="zh-CN" altLang="en-US" sz="1600" kern="1200" baseline="0" dirty="0" smtClean="0"/>
            <a:t> </a:t>
          </a:r>
          <a:r>
            <a:rPr lang="en-US" altLang="zh-CN" sz="1600" kern="1200" baseline="0" dirty="0" smtClean="0"/>
            <a:t>market?</a:t>
          </a:r>
          <a:endParaRPr lang="en-US" sz="1600" kern="1200" dirty="0"/>
        </a:p>
      </dsp:txBody>
      <dsp:txXfrm>
        <a:off x="0" y="289397"/>
        <a:ext cx="7781126" cy="1209600"/>
      </dsp:txXfrm>
    </dsp:sp>
    <dsp:sp modelId="{28F6B065-F88C-234E-8BEB-12C04F73377B}">
      <dsp:nvSpPr>
        <dsp:cNvPr id="0" name=""/>
        <dsp:cNvSpPr/>
      </dsp:nvSpPr>
      <dsp:spPr>
        <a:xfrm>
          <a:off x="389056" y="53237"/>
          <a:ext cx="5446788" cy="47232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l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5876" tIns="0" rIns="20587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Stock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Picking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Strategy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</a:t>
          </a:r>
          <a:endParaRPr lang="en-US" sz="1800" kern="1200" dirty="0"/>
        </a:p>
      </dsp:txBody>
      <dsp:txXfrm>
        <a:off x="412113" y="76294"/>
        <a:ext cx="5400674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A25C0-D8C2-EB47-82BA-9592EE1CAA9E}">
      <dsp:nvSpPr>
        <dsp:cNvPr id="0" name=""/>
        <dsp:cNvSpPr/>
      </dsp:nvSpPr>
      <dsp:spPr>
        <a:xfrm>
          <a:off x="862603" y="0"/>
          <a:ext cx="4899152" cy="1167904"/>
        </a:xfrm>
        <a:prstGeom prst="leftRightRibbon">
          <a:avLst/>
        </a:prstGeom>
        <a:gradFill rotWithShape="0">
          <a:gsLst>
            <a:gs pos="18000">
              <a:schemeClr val="accent1">
                <a:hueOff val="0"/>
                <a:satOff val="0"/>
                <a:lumOff val="0"/>
                <a:shade val="51000"/>
                <a:satMod val="130000"/>
                <a:alpha val="20000"/>
              </a:schemeClr>
            </a:gs>
            <a:gs pos="74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A12E37-4C8C-3444-A400-FABA530F1F23}">
      <dsp:nvSpPr>
        <dsp:cNvPr id="0" name=""/>
        <dsp:cNvSpPr/>
      </dsp:nvSpPr>
      <dsp:spPr>
        <a:xfrm>
          <a:off x="1369912" y="215296"/>
          <a:ext cx="1174714" cy="57227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/>
            <a:t>The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portfolio</a:t>
          </a:r>
          <a:endParaRPr lang="en-US" sz="1400" b="1" kern="1200" dirty="0"/>
        </a:p>
      </dsp:txBody>
      <dsp:txXfrm>
        <a:off x="1369912" y="215296"/>
        <a:ext cx="1174714" cy="572272"/>
      </dsp:txXfrm>
    </dsp:sp>
    <dsp:sp modelId="{120D91D7-C7B0-9E4C-8514-991FA020B8BF}">
      <dsp:nvSpPr>
        <dsp:cNvPr id="0" name=""/>
        <dsp:cNvSpPr/>
      </dsp:nvSpPr>
      <dsp:spPr>
        <a:xfrm>
          <a:off x="2743942" y="393330"/>
          <a:ext cx="3017526" cy="490403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9116" rIns="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Evaluate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the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performance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of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the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portfolio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starting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from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7/1/2015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till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recently</a:t>
          </a:r>
          <a:r>
            <a:rPr lang="en-US" altLang="zh-CN" sz="1100" b="1" kern="1200" dirty="0" smtClean="0">
              <a:solidFill>
                <a:schemeClr val="bg1">
                  <a:lumMod val="50000"/>
                </a:schemeClr>
              </a:solidFill>
              <a:latin typeface="Rockwell" pitchFamily="18" charset="0"/>
            </a:rPr>
            <a:t>.</a:t>
          </a:r>
          <a:endParaRPr lang="en-US" sz="1100" kern="1200" dirty="0"/>
        </a:p>
      </dsp:txBody>
      <dsp:txXfrm>
        <a:off x="2743942" y="393330"/>
        <a:ext cx="3017526" cy="4904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A25C0-D8C2-EB47-82BA-9592EE1CAA9E}">
      <dsp:nvSpPr>
        <dsp:cNvPr id="0" name=""/>
        <dsp:cNvSpPr/>
      </dsp:nvSpPr>
      <dsp:spPr>
        <a:xfrm>
          <a:off x="934604" y="0"/>
          <a:ext cx="5065987" cy="1167904"/>
        </a:xfrm>
        <a:prstGeom prst="leftRightRibbon">
          <a:avLst/>
        </a:prstGeom>
        <a:gradFill rotWithShape="0">
          <a:gsLst>
            <a:gs pos="18000">
              <a:schemeClr val="accent1">
                <a:hueOff val="0"/>
                <a:satOff val="0"/>
                <a:lumOff val="0"/>
                <a:shade val="51000"/>
                <a:satMod val="130000"/>
                <a:alpha val="20000"/>
              </a:schemeClr>
            </a:gs>
            <a:gs pos="74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A12E37-4C8C-3444-A400-FABA530F1F23}">
      <dsp:nvSpPr>
        <dsp:cNvPr id="0" name=""/>
        <dsp:cNvSpPr/>
      </dsp:nvSpPr>
      <dsp:spPr>
        <a:xfrm>
          <a:off x="1369912" y="215296"/>
          <a:ext cx="1174714" cy="572272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/>
            <a:t>The</a:t>
          </a:r>
          <a:r>
            <a:rPr lang="zh-CN" altLang="en-US" sz="1400" b="1" kern="1200" dirty="0" smtClean="0"/>
            <a:t> </a:t>
          </a:r>
          <a:r>
            <a:rPr lang="en-US" altLang="zh-CN" sz="1400" b="1" kern="1200" dirty="0" smtClean="0"/>
            <a:t>portfolio</a:t>
          </a:r>
          <a:endParaRPr lang="en-US" sz="1400" b="1" kern="1200" dirty="0"/>
        </a:p>
      </dsp:txBody>
      <dsp:txXfrm>
        <a:off x="1369912" y="215296"/>
        <a:ext cx="1174714" cy="572272"/>
      </dsp:txXfrm>
    </dsp:sp>
    <dsp:sp modelId="{120D91D7-C7B0-9E4C-8514-991FA020B8BF}">
      <dsp:nvSpPr>
        <dsp:cNvPr id="0" name=""/>
        <dsp:cNvSpPr/>
      </dsp:nvSpPr>
      <dsp:spPr>
        <a:xfrm>
          <a:off x="2743942" y="393330"/>
          <a:ext cx="3017526" cy="490403"/>
        </a:xfrm>
        <a:prstGeom prst="rect">
          <a:avLst/>
        </a:prstGeom>
        <a:noFill/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39116" rIns="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Evaluate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the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performance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of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the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portfolio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starting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from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7/1/2015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till</a:t>
          </a:r>
          <a:r>
            <a:rPr lang="zh-CN" altLang="en-US" sz="1100" b="1" kern="1200" dirty="0" smtClean="0">
              <a:solidFill>
                <a:schemeClr val="bg1"/>
              </a:solidFill>
              <a:latin typeface="Rockwell" pitchFamily="18" charset="0"/>
            </a:rPr>
            <a:t> </a:t>
          </a:r>
          <a:r>
            <a:rPr lang="en-US" altLang="zh-CN" sz="1100" b="1" kern="1200" dirty="0" smtClean="0">
              <a:solidFill>
                <a:schemeClr val="bg1"/>
              </a:solidFill>
              <a:latin typeface="Rockwell" pitchFamily="18" charset="0"/>
            </a:rPr>
            <a:t>recently</a:t>
          </a:r>
          <a:r>
            <a:rPr lang="en-US" altLang="zh-CN" sz="1100" b="1" kern="1200" dirty="0" smtClean="0">
              <a:solidFill>
                <a:schemeClr val="bg1">
                  <a:lumMod val="50000"/>
                </a:schemeClr>
              </a:solidFill>
              <a:latin typeface="Rockwell" pitchFamily="18" charset="0"/>
            </a:rPr>
            <a:t>.</a:t>
          </a:r>
          <a:endParaRPr lang="en-US" sz="1100" kern="1200" dirty="0"/>
        </a:p>
      </dsp:txBody>
      <dsp:txXfrm>
        <a:off x="2743942" y="393330"/>
        <a:ext cx="3017526" cy="490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AE624-5744-6F4B-ADC1-41C2AF4AF924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413AC0-36D1-BD41-893A-7560E3D0F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675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DCA1D4-2E4F-7840-8119-BFCF7A8933D4}" type="datetimeFigureOut">
              <a:rPr lang="en-US" smtClean="0"/>
              <a:t>12/14/15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7EB3D-A071-9E4F-9A61-77D83D694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57EB3D-A071-9E4F-9A61-77D83D6947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69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iloveppt.org/forum.php?mod=forumdisplay&amp;fid=51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6E29BB-E8CF-4006-9AD9-6F0E91230D2E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DDCC7-69F6-4715-AE46-389A75F9D0B4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890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56697-A3AC-4802-BBAC-29942B69BFF1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3C5E0-E1E3-41B8-8EF5-9062EA64A484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36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D68714-F9E5-46BE-9A83-BA5A415ACD13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11120B-82A7-437C-A030-D9EB6B639E75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610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 userDrawn="1"/>
        </p:nvCxnSpPr>
        <p:spPr>
          <a:xfrm>
            <a:off x="395536" y="1110391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 userDrawn="1"/>
        </p:nvSpPr>
        <p:spPr>
          <a:xfrm>
            <a:off x="1088288" y="1374676"/>
            <a:ext cx="936376" cy="936376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演绎创作</a:t>
            </a:r>
          </a:p>
        </p:txBody>
      </p:sp>
      <p:sp>
        <p:nvSpPr>
          <p:cNvPr id="21" name="椭圆 20"/>
          <p:cNvSpPr/>
          <p:nvPr userDrawn="1"/>
        </p:nvSpPr>
        <p:spPr>
          <a:xfrm>
            <a:off x="4103812" y="1374676"/>
            <a:ext cx="936376" cy="936376"/>
          </a:xfrm>
          <a:prstGeom prst="ellipse">
            <a:avLst/>
          </a:prstGeom>
          <a:solidFill>
            <a:srgbClr val="FFCC00"/>
          </a:solidFill>
          <a:ln>
            <a:solidFill>
              <a:srgbClr val="FF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共享</a:t>
            </a:r>
          </a:p>
        </p:txBody>
      </p:sp>
      <p:sp>
        <p:nvSpPr>
          <p:cNvPr id="22" name="椭圆 21"/>
          <p:cNvSpPr/>
          <p:nvPr userDrawn="1"/>
        </p:nvSpPr>
        <p:spPr>
          <a:xfrm>
            <a:off x="7119336" y="1374676"/>
            <a:ext cx="936376" cy="936376"/>
          </a:xfrm>
          <a:prstGeom prst="ellipse">
            <a:avLst/>
          </a:prstGeom>
          <a:solidFill>
            <a:srgbClr val="E60000"/>
          </a:solidFill>
          <a:ln w="12700">
            <a:solidFill>
              <a:srgbClr val="E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付费下载</a:t>
            </a:r>
            <a:endParaRPr lang="zh-CN" altLang="en-US" sz="1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395536" y="2971552"/>
            <a:ext cx="835292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 userDrawn="1"/>
        </p:nvSpPr>
        <p:spPr>
          <a:xfrm>
            <a:off x="284027" y="2524311"/>
            <a:ext cx="25448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欢迎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用于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非商业用途的演绎创作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3152775" y="2524311"/>
            <a:ext cx="28384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可在保留文件完整性的前提下共享文件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 userDrawn="1"/>
        </p:nvSpPr>
        <p:spPr>
          <a:xfrm>
            <a:off x="6444524" y="2524311"/>
            <a:ext cx="2286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禁止任何形式的付费下载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 userDrawn="1"/>
        </p:nvSpPr>
        <p:spPr>
          <a:xfrm>
            <a:off x="395288" y="409670"/>
            <a:ext cx="26149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声明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395536" y="6079243"/>
            <a:ext cx="46795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更多免费模板访问  我爱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官方网</a:t>
            </a:r>
            <a:r>
              <a:rPr lang="zh-CN" altLang="en-US" sz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www.iloveppt.org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圆角矩形 30"/>
          <p:cNvSpPr/>
          <p:nvPr userDrawn="1"/>
        </p:nvSpPr>
        <p:spPr>
          <a:xfrm>
            <a:off x="1655676" y="3840938"/>
            <a:ext cx="5832648" cy="720080"/>
          </a:xfrm>
          <a:prstGeom prst="roundRect">
            <a:avLst>
              <a:gd name="adj" fmla="val 8604"/>
            </a:avLst>
          </a:prstGeom>
          <a:gradFill flip="none" rotWithShape="1">
            <a:gsLst>
              <a:gs pos="0">
                <a:srgbClr val="DDDDDD"/>
              </a:gs>
              <a:gs pos="100000">
                <a:srgbClr val="F8F8F8"/>
              </a:gs>
            </a:gsLst>
            <a:lin ang="16200000" scaled="1"/>
            <a:tileRect/>
          </a:gradFill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圆角矩形 31"/>
          <p:cNvSpPr/>
          <p:nvPr userDrawn="1"/>
        </p:nvSpPr>
        <p:spPr>
          <a:xfrm>
            <a:off x="1799771" y="3938895"/>
            <a:ext cx="4356405" cy="524166"/>
          </a:xfrm>
          <a:prstGeom prst="roundRect">
            <a:avLst>
              <a:gd name="adj" fmla="val 8604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innerShdw blurRad="50800" dist="25400" dir="13800000">
              <a:prstClr val="black">
                <a:alpha val="1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模板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免费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圆角矩形 32">
            <a:hlinkClick r:id="rId2" tooltip="点击选择PPT模版"/>
          </p:cNvPr>
          <p:cNvSpPr/>
          <p:nvPr userDrawn="1"/>
        </p:nvSpPr>
        <p:spPr>
          <a:xfrm>
            <a:off x="6316983" y="3938895"/>
            <a:ext cx="1008113" cy="524166"/>
          </a:xfrm>
          <a:prstGeom prst="roundRect">
            <a:avLst>
              <a:gd name="adj" fmla="val 8604"/>
            </a:avLst>
          </a:prstGeom>
          <a:gradFill>
            <a:gsLst>
              <a:gs pos="0">
                <a:srgbClr val="F6BB00"/>
              </a:gs>
              <a:gs pos="100000">
                <a:srgbClr val="FFD243"/>
              </a:gs>
            </a:gsLst>
            <a:lin ang="16200000" scaled="1"/>
          </a:gradFill>
          <a:ln w="9525">
            <a:solidFill>
              <a:srgbClr val="FFD24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rotWithShape="0">
                    <a:srgbClr val="FFF7D5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下</a:t>
            </a:r>
            <a:r>
              <a:rPr lang="zh-CN" altLang="en-US" sz="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rotWithShape="0">
                    <a:srgbClr val="FFF7D5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12700" dir="5400000" rotWithShape="0">
                    <a:srgbClr val="FFF7D5">
                      <a:alpha val="4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载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dist="12700" dir="5400000" rotWithShape="0">
                  <a:srgbClr val="FFF7D5">
                    <a:alpha val="40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 userDrawn="1"/>
        </p:nvSpPr>
        <p:spPr>
          <a:xfrm>
            <a:off x="1655676" y="4586776"/>
            <a:ext cx="583264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技术支持：我爱</a:t>
            </a:r>
            <a:r>
              <a:rPr lang="en-US" altLang="zh-CN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官方网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14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01367-E2BB-47B9-93E1-CAB13EEF40C3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88AE7E-CD74-4A5E-AC9F-A282BFA258A1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194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711B6E-FC59-4584-8552-DEA952683A4C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FE4D11-5D71-4C4F-AD62-ED5C08B328D6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167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588F2-E6C7-4A98-8A61-074E4E1C7D83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44F6F0-0921-4234-ADD0-2C2E4BB0B79B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5214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49682-AF19-40D9-8DCF-45207FC735B7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59CC2-6294-4BA1-97E5-6BD5728BC8E8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343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68A23-BAF3-4938-8A57-817E070F6FFB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C9E6CE-D569-4DD3-B87A-19C81B09DC63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1870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F75D47-D64A-417E-BBD7-5E46F6652DA6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9F4E3A-2870-4E75-B7FC-53A3E13DFC8C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5569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ED80E-72F0-4F85-AE95-19F5EB83F3D1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8FA81F-6A29-4B36-8163-215EEB7D05F3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501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B56C0-C355-4D69-8EE1-462693381D03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49039-936A-4825-A375-100B39ABAC44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1979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AF8D48B-D3D8-4094-B1C8-DE97AF1685E5}" type="datetimeFigureOut">
              <a:rPr lang="es-ES"/>
              <a:pPr>
                <a:defRPr/>
              </a:pPr>
              <a:t>14/12/15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3B30309-5595-4102-810D-010CA8147AC4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3.xml"/><Relationship Id="rId12" Type="http://schemas.openxmlformats.org/officeDocument/2006/relationships/diagramColors" Target="../diagrams/colors3.xml"/><Relationship Id="rId13" Type="http://schemas.microsoft.com/office/2007/relationships/diagramDrawing" Target="../diagrams/drawing3.xml"/><Relationship Id="rId1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diagramData" Target="../diagrams/data3.xml"/><Relationship Id="rId10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4.xml"/><Relationship Id="rId12" Type="http://schemas.openxmlformats.org/officeDocument/2006/relationships/diagramColors" Target="../diagrams/colors4.xml"/><Relationship Id="rId13" Type="http://schemas.microsoft.com/office/2007/relationships/diagramDrawing" Target="../diagrams/drawing4.xml"/><Relationship Id="rId1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diagramData" Target="../diagrams/data4.xml"/><Relationship Id="rId10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.xml"/><Relationship Id="rId12" Type="http://schemas.microsoft.com/office/2007/relationships/diagramDrawing" Target="../diagrams/drawing1.xml"/><Relationship Id="rId13" Type="http://schemas.openxmlformats.org/officeDocument/2006/relationships/diagramData" Target="../diagrams/data2.xml"/><Relationship Id="rId14" Type="http://schemas.openxmlformats.org/officeDocument/2006/relationships/diagramLayout" Target="../diagrams/layout2.xml"/><Relationship Id="rId15" Type="http://schemas.openxmlformats.org/officeDocument/2006/relationships/diagramQuickStyle" Target="../diagrams/quickStyle2.xml"/><Relationship Id="rId16" Type="http://schemas.openxmlformats.org/officeDocument/2006/relationships/diagramColors" Target="../diagrams/colors2.xml"/><Relationship Id="rId17" Type="http://schemas.microsoft.com/office/2007/relationships/diagramDrawing" Target="../diagrams/drawing2.xml"/><Relationship Id="rId18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diagramData" Target="../diagrams/data1.xml"/><Relationship Id="rId9" Type="http://schemas.openxmlformats.org/officeDocument/2006/relationships/diagramLayout" Target="../diagrams/layout1.xml"/><Relationship Id="rId10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jp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jp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8.png"/><Relationship Id="rId9" Type="http://schemas.openxmlformats.org/officeDocument/2006/relationships/image" Target="../media/image4.png"/><Relationship Id="rId1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9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398463" y="628650"/>
            <a:ext cx="4521200" cy="863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5763"/>
              </a:lnSpc>
            </a:pPr>
            <a:r>
              <a:rPr lang="en-US" altLang="zh-CN" sz="3600" b="1" dirty="0" smtClean="0">
                <a:solidFill>
                  <a:srgbClr val="404040"/>
                </a:solidFill>
                <a:latin typeface="Rockwell" pitchFamily="18" charset="0"/>
              </a:rPr>
              <a:t>THE</a:t>
            </a:r>
            <a:endParaRPr lang="es-HN" sz="3600" b="1" dirty="0">
              <a:solidFill>
                <a:srgbClr val="0EB1E7"/>
              </a:solidFill>
              <a:latin typeface="Rockwell" pitchFamily="18" charset="0"/>
            </a:endParaRPr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1116013" y="1944736"/>
            <a:ext cx="3492500" cy="863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  <a:defRPr/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Fangjun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Liu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fl2413</a:t>
            </a:r>
            <a:endPara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Yunfan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Zhang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</a:t>
            </a:r>
            <a:r>
              <a:rPr lang="en-US" sz="2000" dirty="0" smtClean="0"/>
              <a:t>yz2866</a:t>
            </a:r>
            <a:endPara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Zhuangfei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Yang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  <a:r>
              <a:rPr lang="pl-PL" sz="2000" dirty="0" smtClean="0"/>
              <a:t>zy2233</a:t>
            </a:r>
            <a:endParaRPr lang="zh-CN" altLang="en-US" sz="2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Zimeng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Ji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          </a:t>
            </a:r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zj2194</a:t>
            </a: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663453" y="665162"/>
            <a:ext cx="5040560" cy="863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5763"/>
              </a:lnSpc>
            </a:pPr>
            <a:r>
              <a:rPr lang="en-US" altLang="zh-CN" sz="4400" b="1" dirty="0" smtClean="0">
                <a:solidFill>
                  <a:srgbClr val="0EB1E7"/>
                </a:solidFill>
                <a:latin typeface="Rockwell" pitchFamily="18" charset="0"/>
              </a:rPr>
              <a:t>STOCK</a:t>
            </a:r>
            <a:r>
              <a:rPr lang="zh-CN" altLang="en-US" sz="4400" b="1" dirty="0" smtClean="0">
                <a:solidFill>
                  <a:srgbClr val="0EB1E7"/>
                </a:solidFill>
                <a:latin typeface="Rockwell" pitchFamily="18" charset="0"/>
              </a:rPr>
              <a:t> </a:t>
            </a:r>
            <a:r>
              <a:rPr lang="en-US" altLang="zh-CN" sz="4400" b="1" dirty="0" smtClean="0">
                <a:solidFill>
                  <a:srgbClr val="0EB1E7"/>
                </a:solidFill>
                <a:latin typeface="Rockwell" pitchFamily="18" charset="0"/>
              </a:rPr>
              <a:t>PICKER</a:t>
            </a:r>
            <a:endParaRPr lang="es-HN" sz="4400" b="1" dirty="0">
              <a:solidFill>
                <a:srgbClr val="0EB1E7"/>
              </a:solidFill>
              <a:latin typeface="Rockwell" pitchFamily="18" charset="0"/>
            </a:endParaRPr>
          </a:p>
        </p:txBody>
      </p:sp>
      <p:pic>
        <p:nvPicPr>
          <p:cNvPr id="13321" name="Imagen 4" descr="C:\Users\Design\Documents\Edu\Product Launch\icons\applicat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4288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5445224"/>
            <a:ext cx="3552099" cy="11967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261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HN" sz="1200" b="1" dirty="0" smtClean="0">
                <a:solidFill>
                  <a:srgbClr val="0EB1E7"/>
                </a:solidFill>
              </a:rPr>
              <a:t>9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032250" y="265655"/>
            <a:ext cx="450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Testing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strategy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I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——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Rockwell" pitchFamily="18" charset="0"/>
              </a:rPr>
              <a:t>Market</a:t>
            </a:r>
            <a:r>
              <a:rPr lang="zh-CN" altLang="en-US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Rockwell" pitchFamily="18" charset="0"/>
              </a:rPr>
              <a:t>goes</a:t>
            </a:r>
            <a:r>
              <a:rPr lang="zh-CN" altLang="en-US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  <a:latin typeface="Rockwell" pitchFamily="18" charset="0"/>
              </a:rPr>
              <a:t>up</a:t>
            </a:r>
            <a:endParaRPr lang="zh-CN" altLang="en-US" b="1" dirty="0">
              <a:solidFill>
                <a:srgbClr val="00B0F0"/>
              </a:solidFill>
              <a:latin typeface="Rockwell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830984"/>
              </p:ext>
            </p:extLst>
          </p:nvPr>
        </p:nvGraphicFramePr>
        <p:xfrm>
          <a:off x="320178" y="16148"/>
          <a:ext cx="3661272" cy="60418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881"/>
                <a:gridCol w="2509391"/>
              </a:tblGrid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Ticker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Sector</a:t>
                      </a:r>
                      <a:endParaRPr lang="en-US" dirty="0"/>
                    </a:p>
                  </a:txBody>
                  <a:tcPr/>
                </a:tc>
              </a:tr>
              <a:tr h="290755">
                <a:tc>
                  <a:txBody>
                    <a:bodyPr/>
                    <a:lstStyle/>
                    <a:p>
                      <a:r>
                        <a:rPr lang="en-US" dirty="0" smtClean="0"/>
                        <a:t>SNDK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Technology</a:t>
                      </a:r>
                      <a:endParaRPr lang="en-US" dirty="0"/>
                    </a:p>
                  </a:txBody>
                  <a:tcPr/>
                </a:tc>
              </a:tr>
              <a:tr h="285035">
                <a:tc>
                  <a:txBody>
                    <a:bodyPr/>
                    <a:lstStyle/>
                    <a:p>
                      <a:r>
                        <a:rPr lang="en-US" dirty="0" smtClean="0"/>
                        <a:t>NOK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Technology</a:t>
                      </a:r>
                      <a:endParaRPr lang="en-US" dirty="0" smtClean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dirty="0" smtClean="0"/>
                        <a:t>VMC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Basic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Materials</a:t>
                      </a:r>
                      <a:endParaRPr lang="en-US" dirty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Basic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Materials</a:t>
                      </a:r>
                      <a:endParaRPr lang="en-US" dirty="0" smtClean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dirty="0" smtClean="0"/>
                        <a:t>DIS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Communication</a:t>
                      </a:r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dirty="0" smtClean="0"/>
                        <a:t>TWX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Communication</a:t>
                      </a:r>
                      <a:endParaRPr lang="en-US" dirty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dirty="0" smtClean="0"/>
                        <a:t>NVO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Nonperiodic</a:t>
                      </a:r>
                      <a:r>
                        <a:rPr lang="en-US" dirty="0" smtClean="0"/>
                        <a:t> Consumption </a:t>
                      </a:r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dirty="0" smtClean="0"/>
                        <a:t>CELG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Nonperiodic</a:t>
                      </a:r>
                      <a:r>
                        <a:rPr lang="en-US" dirty="0" smtClean="0"/>
                        <a:t> Consumption </a:t>
                      </a:r>
                      <a:endParaRPr lang="en-US" dirty="0"/>
                    </a:p>
                  </a:txBody>
                  <a:tcPr/>
                </a:tc>
              </a:tr>
              <a:tr h="372539">
                <a:tc>
                  <a:txBody>
                    <a:bodyPr/>
                    <a:lstStyle/>
                    <a:p>
                      <a:r>
                        <a:rPr lang="en-US" dirty="0" smtClean="0"/>
                        <a:t>NOC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Industr</a:t>
                      </a:r>
                      <a:r>
                        <a:rPr lang="en-US" altLang="zh-CN" dirty="0" smtClean="0"/>
                        <a:t>y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Industry</a:t>
                      </a:r>
                      <a:endParaRPr lang="en-US" dirty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Finance</a:t>
                      </a:r>
                      <a:endParaRPr lang="en-US" dirty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Finance</a:t>
                      </a:r>
                      <a:endParaRPr lang="en-US" dirty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LUV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Periodic Consumption </a:t>
                      </a:r>
                      <a:endParaRPr lang="en-US" dirty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Periodic Consumption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492198601"/>
              </p:ext>
            </p:extLst>
          </p:nvPr>
        </p:nvGraphicFramePr>
        <p:xfrm>
          <a:off x="2197236" y="845053"/>
          <a:ext cx="6096000" cy="116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9" name="Rectangle 8"/>
          <p:cNvSpPr/>
          <p:nvPr/>
        </p:nvSpPr>
        <p:spPr>
          <a:xfrm>
            <a:off x="4408728" y="5219993"/>
            <a:ext cx="4538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excess return </a:t>
            </a:r>
            <a:r>
              <a:rPr lang="en-US" dirty="0" smtClean="0"/>
              <a:t>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dirty="0" smtClean="0"/>
              <a:t>0.9390243902439024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250" y="1866317"/>
            <a:ext cx="4914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HN" sz="1200" b="1" dirty="0" smtClean="0">
                <a:solidFill>
                  <a:srgbClr val="0EB1E7"/>
                </a:solidFill>
              </a:rPr>
              <a:t>10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362404" y="149235"/>
            <a:ext cx="482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Testing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strategy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I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——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Rockwell" pitchFamily="18" charset="0"/>
              </a:rPr>
              <a:t>Market</a:t>
            </a:r>
            <a:r>
              <a:rPr lang="zh-CN" altLang="en-US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Rockwell" pitchFamily="18" charset="0"/>
              </a:rPr>
              <a:t>goes</a:t>
            </a:r>
            <a:r>
              <a:rPr lang="zh-CN" altLang="en-US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  <a:latin typeface="Rockwell" pitchFamily="18" charset="0"/>
              </a:rPr>
              <a:t>down</a:t>
            </a:r>
            <a:endParaRPr lang="zh-CN" altLang="en-US" b="1" dirty="0">
              <a:solidFill>
                <a:srgbClr val="00B0F0"/>
              </a:solidFill>
              <a:latin typeface="Rockwell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071171"/>
              </p:ext>
            </p:extLst>
          </p:nvPr>
        </p:nvGraphicFramePr>
        <p:xfrm>
          <a:off x="467544" y="728117"/>
          <a:ext cx="3133005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1747"/>
                <a:gridCol w="1931258"/>
              </a:tblGrid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Ticker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Sector</a:t>
                      </a:r>
                      <a:endParaRPr lang="en-US" dirty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ECL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Basic Materials </a:t>
                      </a:r>
                      <a:endParaRPr lang="en-US" dirty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VOD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Communication</a:t>
                      </a:r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Nonperiodic</a:t>
                      </a:r>
                      <a:r>
                        <a:rPr lang="en-US" dirty="0" smtClean="0"/>
                        <a:t> Consumption</a:t>
                      </a:r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AMGN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Nonperiodic</a:t>
                      </a:r>
                      <a:r>
                        <a:rPr lang="en-US" dirty="0" smtClean="0"/>
                        <a:t> Consumption</a:t>
                      </a:r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Nonperiodic</a:t>
                      </a:r>
                      <a:r>
                        <a:rPr lang="en-US" dirty="0" smtClean="0"/>
                        <a:t> Consumption</a:t>
                      </a:r>
                      <a:endParaRPr lang="en-US" dirty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TJX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Periodic Consumption</a:t>
                      </a:r>
                      <a:endParaRPr lang="en-US" dirty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Utilities</a:t>
                      </a:r>
                      <a:endParaRPr lang="en-US" dirty="0"/>
                    </a:p>
                  </a:txBody>
                  <a:tcPr/>
                </a:tc>
              </a:tr>
              <a:tr h="334196">
                <a:tc>
                  <a:txBody>
                    <a:bodyPr/>
                    <a:lstStyle/>
                    <a:p>
                      <a:r>
                        <a:rPr lang="en-US" dirty="0" smtClean="0"/>
                        <a:t>SRE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Utilities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13503649"/>
              </p:ext>
            </p:extLst>
          </p:nvPr>
        </p:nvGraphicFramePr>
        <p:xfrm>
          <a:off x="2197236" y="845053"/>
          <a:ext cx="6096000" cy="116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" name="Rectangle 3"/>
          <p:cNvSpPr/>
          <p:nvPr/>
        </p:nvSpPr>
        <p:spPr>
          <a:xfrm>
            <a:off x="5364181" y="4994296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90" y="1791802"/>
            <a:ext cx="4914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11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79279" y="-117688"/>
            <a:ext cx="4521200" cy="863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Strategy</a:t>
            </a:r>
            <a:r>
              <a:rPr lang="zh-CN" altLang="en-US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4930" b="1" dirty="0" smtClean="0">
                <a:solidFill>
                  <a:srgbClr val="0EB1E7"/>
                </a:solidFill>
                <a:latin typeface="Rockwell" pitchFamily="18" charset="0"/>
              </a:rPr>
              <a:t>II</a:t>
            </a:r>
            <a:r>
              <a:rPr lang="zh-CN" altLang="en-US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endParaRPr lang="es-HN" sz="4930" b="1" dirty="0" smtClean="0">
              <a:solidFill>
                <a:srgbClr val="FFC000"/>
              </a:solidFill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8852" y="739699"/>
            <a:ext cx="80260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Automatically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10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stocks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week</a:t>
            </a:r>
            <a:r>
              <a:rPr lang="zh-CN" altLang="en-US" dirty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today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/>
              <a:t> </a:t>
            </a:r>
            <a:r>
              <a:rPr lang="en-US" altLang="zh-CN" dirty="0" smtClean="0"/>
              <a:t>choose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portfolio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week.</a:t>
            </a:r>
            <a:r>
              <a:rPr lang="zh-CN" altLang="en-US" dirty="0" smtClean="0"/>
              <a:t> </a:t>
            </a:r>
          </a:p>
          <a:p>
            <a:endParaRPr lang="en-US" dirty="0"/>
          </a:p>
          <a:p>
            <a:pPr marL="285750" lvl="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8852" y="1442097"/>
            <a:ext cx="4679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program.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4864"/>
            <a:ext cx="9144000" cy="28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12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79279" y="-117688"/>
            <a:ext cx="4521200" cy="863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Strategy</a:t>
            </a:r>
            <a:r>
              <a:rPr lang="zh-CN" altLang="en-US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4930" b="1" dirty="0" smtClean="0">
                <a:solidFill>
                  <a:srgbClr val="0EB1E7"/>
                </a:solidFill>
                <a:latin typeface="Rockwell" pitchFamily="18" charset="0"/>
              </a:rPr>
              <a:t>II</a:t>
            </a:r>
            <a:r>
              <a:rPr lang="zh-CN" altLang="en-US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endParaRPr lang="es-HN" sz="4930" b="1" dirty="0" smtClean="0">
              <a:solidFill>
                <a:srgbClr val="FFC000"/>
              </a:solidFill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0584" y="750833"/>
            <a:ext cx="6696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encouraging!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Total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/>
              <a:t>1</a:t>
            </a:r>
            <a:r>
              <a:rPr lang="en-US" altLang="zh-CN" dirty="0" smtClean="0"/>
              <a:t>15.80%.</a:t>
            </a:r>
            <a:r>
              <a:rPr lang="zh-CN" altLang="en-US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Annualized rate of </a:t>
            </a:r>
            <a:r>
              <a:rPr lang="en-US" dirty="0" smtClean="0"/>
              <a:t>return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16.93%</a:t>
            </a:r>
            <a:endParaRPr lang="zh-CN" altLang="en-US" dirty="0" smtClean="0"/>
          </a:p>
          <a:p>
            <a:endParaRPr lang="en-US" dirty="0"/>
          </a:p>
          <a:p>
            <a:pPr marL="285750" lvl="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00" y="1872208"/>
            <a:ext cx="4914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8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13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791823" y="118187"/>
            <a:ext cx="7733081" cy="621322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Can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number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of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news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predict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the</a:t>
            </a:r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market?</a:t>
            </a:r>
            <a:endParaRPr lang="zh-CN" altLang="en-US" sz="2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02384" y="966428"/>
            <a:ext cx="70225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Mimic </a:t>
            </a:r>
            <a:r>
              <a:rPr lang="en-US" altLang="zh-CN" dirty="0"/>
              <a:t>users </a:t>
            </a:r>
            <a:r>
              <a:rPr lang="en-US" altLang="zh-CN" dirty="0" smtClean="0"/>
              <a:t>searching </a:t>
            </a:r>
            <a:r>
              <a:rPr lang="en-US" altLang="zh-CN" dirty="0"/>
              <a:t>news in </a:t>
            </a:r>
            <a:r>
              <a:rPr lang="en-US" altLang="zh-CN" dirty="0" err="1" smtClean="0"/>
              <a:t>NewYorkTimes</a:t>
            </a:r>
            <a:r>
              <a:rPr lang="en-US" altLang="zh-CN" dirty="0" smtClean="0"/>
              <a:t> </a:t>
            </a:r>
            <a:r>
              <a:rPr lang="en-US" altLang="zh-CN" dirty="0"/>
              <a:t>with </a:t>
            </a:r>
            <a:r>
              <a:rPr lang="en-US" altLang="zh-CN" dirty="0" smtClean="0"/>
              <a:t>selected </a:t>
            </a:r>
            <a:r>
              <a:rPr lang="en-US" altLang="zh-CN" dirty="0"/>
              <a:t>keywords </a:t>
            </a:r>
            <a:r>
              <a:rPr lang="en-US" altLang="zh-CN" dirty="0" smtClean="0"/>
              <a:t>and </a:t>
            </a:r>
            <a:r>
              <a:rPr lang="en-US" altLang="zh-CN" dirty="0"/>
              <a:t>specific </a:t>
            </a:r>
            <a:r>
              <a:rPr lang="en-US" altLang="zh-CN" dirty="0" smtClean="0"/>
              <a:t>period</a:t>
            </a:r>
            <a:r>
              <a:rPr lang="zh-CN" altLang="en-US" dirty="0" smtClean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Selenium).</a:t>
            </a:r>
            <a:endParaRPr lang="zh-CN" altLang="en-US" dirty="0" smtClean="0"/>
          </a:p>
          <a:p>
            <a:endParaRPr lang="zh-CN" alt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6" y="892594"/>
            <a:ext cx="1371718" cy="39703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87140" y="1675193"/>
            <a:ext cx="73900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altLang="zh-CN" dirty="0"/>
              <a:t>Set</a:t>
            </a:r>
            <a:r>
              <a:rPr lang="zh-CN" altLang="en-US" dirty="0"/>
              <a:t> “</a:t>
            </a:r>
            <a:r>
              <a:rPr lang="en-US" altLang="zh-CN" dirty="0"/>
              <a:t>positive</a:t>
            </a:r>
            <a:r>
              <a:rPr lang="zh-CN" altLang="en-US" dirty="0"/>
              <a:t>”</a:t>
            </a:r>
            <a:r>
              <a:rPr lang="en-US" altLang="zh-CN" dirty="0"/>
              <a:t>keywords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weekly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2011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2015:</a:t>
            </a:r>
            <a:r>
              <a:rPr lang="zh-CN" altLang="en-US" dirty="0"/>
              <a:t>  </a:t>
            </a:r>
            <a:r>
              <a:rPr lang="en-US" altLang="zh-CN" dirty="0" err="1"/>
              <a:t>searchstring</a:t>
            </a:r>
            <a:r>
              <a:rPr lang="en-US" altLang="zh-CN" dirty="0"/>
              <a:t>=‘</a:t>
            </a:r>
            <a:r>
              <a:rPr lang="en-US" altLang="zh-CN" dirty="0">
                <a:solidFill>
                  <a:srgbClr val="0EB1E7"/>
                </a:solidFill>
              </a:rPr>
              <a:t>economy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0EB1E7"/>
                </a:solidFill>
              </a:rPr>
              <a:t>market recover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0EB1E7"/>
                </a:solidFill>
              </a:rPr>
              <a:t>boost </a:t>
            </a:r>
            <a:r>
              <a:rPr lang="en-US" altLang="zh-CN" dirty="0"/>
              <a:t>OR </a:t>
            </a:r>
            <a:r>
              <a:rPr lang="en-US" altLang="zh-CN" dirty="0">
                <a:solidFill>
                  <a:srgbClr val="0EB1E7"/>
                </a:solidFill>
              </a:rPr>
              <a:t>positive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0EB1E7"/>
                </a:solidFill>
              </a:rPr>
              <a:t>rebound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0EB1E7"/>
                </a:solidFill>
              </a:rPr>
              <a:t>improve</a:t>
            </a:r>
            <a:r>
              <a:rPr lang="en-US" altLang="zh-CN" dirty="0"/>
              <a:t> OR </a:t>
            </a:r>
            <a:r>
              <a:rPr lang="en-US" altLang="zh-CN" dirty="0">
                <a:solidFill>
                  <a:srgbClr val="0EB1E7"/>
                </a:solidFill>
              </a:rPr>
              <a:t>stimulate</a:t>
            </a:r>
            <a:r>
              <a:rPr lang="en-US" altLang="zh-CN" dirty="0"/>
              <a:t>’</a:t>
            </a:r>
            <a:endParaRPr lang="zh-CN" altLang="en-US" dirty="0"/>
          </a:p>
          <a:p>
            <a:pPr lvl="0"/>
            <a:endParaRPr lang="zh-CN" altLang="en-US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14164" y="2906571"/>
            <a:ext cx="7022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altLang="zh-CN" dirty="0" smtClean="0"/>
              <a:t>Set</a:t>
            </a:r>
            <a:r>
              <a:rPr lang="zh-CN" altLang="en-US" dirty="0" smtClean="0"/>
              <a:t> “</a:t>
            </a:r>
            <a:r>
              <a:rPr lang="en-US" altLang="zh-CN" dirty="0" smtClean="0"/>
              <a:t>negative</a:t>
            </a:r>
            <a:r>
              <a:rPr lang="zh-CN" altLang="en-US" dirty="0" smtClean="0"/>
              <a:t>”</a:t>
            </a:r>
            <a:r>
              <a:rPr lang="en-US" altLang="zh-CN" dirty="0" smtClean="0"/>
              <a:t>keywords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weekly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negative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news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year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searchstring</a:t>
            </a:r>
            <a:r>
              <a:rPr lang="en-US" altLang="zh-CN" dirty="0" smtClean="0"/>
              <a:t>=‘</a:t>
            </a:r>
            <a:r>
              <a:rPr lang="en-US" altLang="zh-CN" dirty="0" smtClean="0">
                <a:solidFill>
                  <a:srgbClr val="0EB1E7"/>
                </a:solidFill>
              </a:rPr>
              <a:t>economy</a:t>
            </a:r>
            <a:r>
              <a:rPr lang="en-US" altLang="zh-CN" dirty="0" smtClean="0"/>
              <a:t> OR </a:t>
            </a:r>
            <a:r>
              <a:rPr lang="en-US" altLang="zh-CN" dirty="0" smtClean="0">
                <a:solidFill>
                  <a:srgbClr val="0EB1E7"/>
                </a:solidFill>
              </a:rPr>
              <a:t>market decline</a:t>
            </a:r>
            <a:r>
              <a:rPr lang="en-US" altLang="zh-CN" dirty="0" smtClean="0"/>
              <a:t> OR </a:t>
            </a:r>
            <a:r>
              <a:rPr lang="en-US" altLang="zh-CN" dirty="0" err="1" smtClean="0">
                <a:solidFill>
                  <a:srgbClr val="0EB1E7"/>
                </a:solidFill>
              </a:rPr>
              <a:t>disppointed</a:t>
            </a:r>
            <a:r>
              <a:rPr lang="en-US" altLang="zh-CN" dirty="0" smtClean="0"/>
              <a:t> OR </a:t>
            </a:r>
            <a:r>
              <a:rPr lang="en-US" altLang="zh-CN" dirty="0" smtClean="0">
                <a:solidFill>
                  <a:srgbClr val="0EB1E7"/>
                </a:solidFill>
              </a:rPr>
              <a:t>breakdown</a:t>
            </a:r>
            <a:r>
              <a:rPr lang="en-US" altLang="zh-CN" dirty="0" smtClean="0"/>
              <a:t> OR </a:t>
            </a:r>
            <a:r>
              <a:rPr lang="en-US" altLang="zh-CN" dirty="0" smtClean="0">
                <a:solidFill>
                  <a:srgbClr val="0EB1E7"/>
                </a:solidFill>
              </a:rPr>
              <a:t>slowdown</a:t>
            </a:r>
            <a:r>
              <a:rPr lang="en-US" altLang="zh-CN" dirty="0" smtClean="0"/>
              <a:t> OR </a:t>
            </a:r>
            <a:r>
              <a:rPr lang="en-US" altLang="zh-CN" dirty="0" smtClean="0">
                <a:solidFill>
                  <a:srgbClr val="0EB1E7"/>
                </a:solidFill>
              </a:rPr>
              <a:t>suffer</a:t>
            </a:r>
            <a:r>
              <a:rPr lang="en-US" altLang="zh-CN" dirty="0" smtClean="0"/>
              <a:t>’</a:t>
            </a:r>
            <a:endParaRPr lang="zh-CN" altLang="en-US" dirty="0"/>
          </a:p>
        </p:txBody>
      </p:sp>
      <p:sp>
        <p:nvSpPr>
          <p:cNvPr id="6" name="Rectangle 5"/>
          <p:cNvSpPr/>
          <p:nvPr/>
        </p:nvSpPr>
        <p:spPr>
          <a:xfrm>
            <a:off x="1514164" y="4241582"/>
            <a:ext cx="71622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Explored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EB1E7"/>
                </a:solidFill>
              </a:rPr>
              <a:t>Number</a:t>
            </a:r>
            <a:r>
              <a:rPr lang="zh-CN" altLang="en-US" dirty="0">
                <a:solidFill>
                  <a:srgbClr val="0EB1E7"/>
                </a:solidFill>
              </a:rPr>
              <a:t> </a:t>
            </a:r>
            <a:r>
              <a:rPr lang="en-US" altLang="zh-CN" dirty="0">
                <a:solidFill>
                  <a:srgbClr val="0EB1E7"/>
                </a:solidFill>
              </a:rPr>
              <a:t>of</a:t>
            </a:r>
            <a:r>
              <a:rPr lang="zh-CN" altLang="en-US" dirty="0">
                <a:solidFill>
                  <a:srgbClr val="0EB1E7"/>
                </a:solidFill>
              </a:rPr>
              <a:t> </a:t>
            </a:r>
            <a:r>
              <a:rPr lang="en-US" altLang="zh-CN" dirty="0">
                <a:solidFill>
                  <a:srgbClr val="0EB1E7"/>
                </a:solidFill>
              </a:rPr>
              <a:t>positive/negative</a:t>
            </a:r>
            <a:r>
              <a:rPr lang="zh-CN" altLang="en-US" dirty="0">
                <a:solidFill>
                  <a:srgbClr val="0EB1E7"/>
                </a:solidFill>
              </a:rPr>
              <a:t> </a:t>
            </a:r>
            <a:r>
              <a:rPr lang="en-US" altLang="zh-CN" dirty="0">
                <a:solidFill>
                  <a:srgbClr val="0EB1E7"/>
                </a:solidFill>
              </a:rPr>
              <a:t>news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EB1E7"/>
                </a:solidFill>
              </a:rPr>
              <a:t>One month later 30</a:t>
            </a:r>
            <a:r>
              <a:rPr lang="zh-CN" altLang="en-US" dirty="0">
                <a:solidFill>
                  <a:srgbClr val="0EB1E7"/>
                </a:solidFill>
              </a:rPr>
              <a:t> </a:t>
            </a:r>
            <a:r>
              <a:rPr lang="en-US" altLang="zh-CN" dirty="0">
                <a:solidFill>
                  <a:srgbClr val="0EB1E7"/>
                </a:solidFill>
              </a:rPr>
              <a:t>days</a:t>
            </a:r>
            <a:r>
              <a:rPr lang="zh-CN" altLang="en-US" dirty="0">
                <a:solidFill>
                  <a:srgbClr val="0EB1E7"/>
                </a:solidFill>
              </a:rPr>
              <a:t> </a:t>
            </a:r>
            <a:r>
              <a:rPr lang="en-US" altLang="zh-CN" dirty="0">
                <a:solidFill>
                  <a:srgbClr val="0EB1E7"/>
                </a:solidFill>
              </a:rPr>
              <a:t>average return</a:t>
            </a:r>
            <a:r>
              <a:rPr lang="zh-CN" altLang="en-US" dirty="0">
                <a:solidFill>
                  <a:srgbClr val="0EB1E7"/>
                </a:solidFill>
              </a:rPr>
              <a:t> </a:t>
            </a:r>
            <a:r>
              <a:rPr lang="en-US" altLang="zh-CN" dirty="0">
                <a:solidFill>
                  <a:srgbClr val="0EB1E7"/>
                </a:solidFill>
              </a:rPr>
              <a:t>of</a:t>
            </a:r>
            <a:r>
              <a:rPr lang="zh-CN" altLang="en-US" dirty="0">
                <a:solidFill>
                  <a:srgbClr val="0EB1E7"/>
                </a:solidFill>
              </a:rPr>
              <a:t> </a:t>
            </a:r>
            <a:r>
              <a:rPr lang="en-US" altLang="zh-CN" dirty="0">
                <a:solidFill>
                  <a:srgbClr val="0EB1E7"/>
                </a:solidFill>
              </a:rPr>
              <a:t>SP500</a:t>
            </a:r>
            <a:r>
              <a:rPr lang="zh-CN" altLang="en-US" dirty="0">
                <a:solidFill>
                  <a:srgbClr val="0EB1E7"/>
                </a:solidFill>
              </a:rPr>
              <a:t> </a:t>
            </a:r>
            <a:r>
              <a:rPr lang="en-US" altLang="zh-CN" dirty="0">
                <a:solidFill>
                  <a:srgbClr val="0EB1E7"/>
                </a:solidFill>
              </a:rPr>
              <a:t>every</a:t>
            </a:r>
            <a:r>
              <a:rPr lang="zh-CN" altLang="en-US" dirty="0">
                <a:solidFill>
                  <a:srgbClr val="0EB1E7"/>
                </a:solidFill>
              </a:rPr>
              <a:t> </a:t>
            </a:r>
            <a:r>
              <a:rPr lang="en-US" altLang="zh-CN" dirty="0">
                <a:solidFill>
                  <a:srgbClr val="0EB1E7"/>
                </a:solidFill>
              </a:rPr>
              <a:t>7</a:t>
            </a:r>
            <a:r>
              <a:rPr lang="zh-CN" altLang="en-US" dirty="0">
                <a:solidFill>
                  <a:srgbClr val="0EB1E7"/>
                </a:solidFill>
              </a:rPr>
              <a:t> </a:t>
            </a:r>
            <a:r>
              <a:rPr lang="en-US" altLang="zh-CN" dirty="0">
                <a:solidFill>
                  <a:srgbClr val="0EB1E7"/>
                </a:solidFill>
              </a:rPr>
              <a:t>days</a:t>
            </a:r>
            <a:endParaRPr lang="en-US" dirty="0">
              <a:solidFill>
                <a:srgbClr val="0EB1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61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2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14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43" y="1438660"/>
            <a:ext cx="5777075" cy="375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7439" y="313489"/>
            <a:ext cx="42697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Sample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output</a:t>
            </a: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data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56433" y="953018"/>
            <a:ext cx="5370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Rockwell" pitchFamily="18" charset="0"/>
              </a:rPr>
              <a:t>weekly</a:t>
            </a:r>
            <a:r>
              <a:rPr lang="zh-CN" altLang="en-US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Rockwell" pitchFamily="18" charset="0"/>
              </a:rPr>
              <a:t>number</a:t>
            </a:r>
            <a:r>
              <a:rPr lang="zh-CN" altLang="en-US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Rockwell" pitchFamily="18" charset="0"/>
              </a:rPr>
              <a:t>of</a:t>
            </a:r>
            <a:r>
              <a:rPr lang="zh-CN" altLang="en-US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Rockwell" pitchFamily="18" charset="0"/>
              </a:rPr>
              <a:t>positive</a:t>
            </a:r>
            <a:r>
              <a:rPr lang="zh-CN" altLang="en-US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Rockwell" pitchFamily="18" charset="0"/>
              </a:rPr>
              <a:t>news</a:t>
            </a:r>
            <a:r>
              <a:rPr lang="zh-CN" altLang="en-US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Rockwell" pitchFamily="18" charset="0"/>
              </a:rPr>
              <a:t>in</a:t>
            </a:r>
            <a:r>
              <a:rPr lang="zh-CN" altLang="en-US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rgbClr val="00B0F0"/>
                </a:solidFill>
                <a:latin typeface="Rockwell" pitchFamily="18" charset="0"/>
              </a:rPr>
              <a:t>2014</a:t>
            </a:r>
            <a:r>
              <a:rPr lang="zh-CN" altLang="en-US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6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15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57697" y="188640"/>
            <a:ext cx="553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To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evaluate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the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relationship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Rockwell" pitchFamily="18" charset="0"/>
              </a:rPr>
              <a:t>Let’s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Rockwell" pitchFamily="18" charset="0"/>
              </a:rPr>
              <a:t>Plot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Rockwell" pitchFamily="18" charset="0"/>
              </a:rPr>
              <a:t>!</a:t>
            </a:r>
            <a:endParaRPr lang="en-US" sz="2400" b="1" dirty="0">
              <a:solidFill>
                <a:srgbClr val="00B0F0"/>
              </a:solidFill>
              <a:latin typeface="Rockwell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052736"/>
            <a:ext cx="7090858" cy="392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16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7697" y="188640"/>
            <a:ext cx="553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To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evaluate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the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relationship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Rockwell" pitchFamily="18" charset="0"/>
              </a:rPr>
              <a:t>Let’s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Rockwell" pitchFamily="18" charset="0"/>
              </a:rPr>
              <a:t>Plot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Rockwell" pitchFamily="18" charset="0"/>
              </a:rPr>
              <a:t>!</a:t>
            </a:r>
            <a:endParaRPr lang="en-US" sz="2400" b="1" dirty="0">
              <a:solidFill>
                <a:srgbClr val="00B0F0"/>
              </a:solidFill>
              <a:latin typeface="Rockwell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" y="650305"/>
            <a:ext cx="4231385" cy="2686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81" y="661486"/>
            <a:ext cx="4248472" cy="2697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2" y="3347690"/>
            <a:ext cx="4183056" cy="2649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885" y="3347690"/>
            <a:ext cx="4214955" cy="267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159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17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57697" y="188640"/>
            <a:ext cx="6128601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                      </a:t>
            </a:r>
            <a:r>
              <a:rPr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Data</a:t>
            </a: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Source</a:t>
            </a: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：</a:t>
            </a:r>
          </a:p>
          <a:p>
            <a:endParaRPr lang="zh-CN" altLang="en-US" sz="2400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                                       </a:t>
            </a:r>
            <a:r>
              <a:rPr lang="en-US" altLang="zh-CN" sz="2400" b="1" dirty="0" smtClean="0">
                <a:solidFill>
                  <a:srgbClr val="00B0F0"/>
                </a:solidFill>
                <a:latin typeface="Rockwell" pitchFamily="18" charset="0"/>
              </a:rPr>
              <a:t>Yahoo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400" b="1" dirty="0" smtClean="0">
                <a:solidFill>
                  <a:srgbClr val="00B0F0"/>
                </a:solidFill>
                <a:latin typeface="Rockwell" pitchFamily="18" charset="0"/>
              </a:rPr>
              <a:t>Finance</a:t>
            </a:r>
            <a:endParaRPr lang="zh-CN" altLang="en-US" sz="2400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                                       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Rockwell" pitchFamily="18" charset="0"/>
              </a:rPr>
              <a:t>NewYorkTimes</a:t>
            </a:r>
            <a:endParaRPr lang="zh-CN" altLang="en-US" sz="2400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endParaRPr lang="zh-CN" altLang="en-US" sz="2400" b="1" dirty="0">
              <a:solidFill>
                <a:srgbClr val="00B0F0"/>
              </a:solidFill>
              <a:latin typeface="Rockwell" pitchFamily="18" charset="0"/>
            </a:endParaRPr>
          </a:p>
          <a:p>
            <a:endParaRPr lang="en-US" sz="2400" b="1" dirty="0">
              <a:solidFill>
                <a:srgbClr val="00B0F0"/>
              </a:solidFill>
              <a:latin typeface="Rockwell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8071" y="1988576"/>
            <a:ext cx="812035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                    </a:t>
            </a:r>
            <a:r>
              <a:rPr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Libraries</a:t>
            </a: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we</a:t>
            </a: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used</a:t>
            </a: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：</a:t>
            </a:r>
            <a:endParaRPr lang="zh-CN" altLang="en-US" sz="2400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                                            </a:t>
            </a:r>
            <a:r>
              <a:rPr lang="en-US" altLang="zh-CN" sz="2400" b="1" dirty="0" smtClean="0">
                <a:solidFill>
                  <a:srgbClr val="00B0F0"/>
                </a:solidFill>
                <a:latin typeface="Rockwell" pitchFamily="18" charset="0"/>
              </a:rPr>
              <a:t>pandas</a:t>
            </a:r>
            <a:endParaRPr lang="zh-CN" altLang="en-US" sz="2400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r>
              <a:rPr lang="zh-CN" altLang="en-US" sz="2400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                           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          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Rockwell" pitchFamily="18" charset="0"/>
              </a:rPr>
              <a:t>matplotlib</a:t>
            </a:r>
            <a:endParaRPr lang="zh-CN" altLang="en-US" sz="2400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                                              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Rockwell" pitchFamily="18" charset="0"/>
              </a:rPr>
              <a:t>numpy</a:t>
            </a:r>
            <a:endParaRPr lang="zh-CN" altLang="en-US" sz="2400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r>
              <a:rPr lang="zh-CN" altLang="en-US" sz="2400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                                              </a:t>
            </a:r>
            <a:r>
              <a:rPr lang="en-US" altLang="zh-CN" sz="2400" b="1" dirty="0" smtClean="0">
                <a:solidFill>
                  <a:srgbClr val="00B0F0"/>
                </a:solidFill>
                <a:latin typeface="Rockwell" pitchFamily="18" charset="0"/>
              </a:rPr>
              <a:t>re</a:t>
            </a:r>
            <a:endParaRPr lang="zh-CN" altLang="en-US" sz="2400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r>
              <a:rPr lang="zh-CN" altLang="en-US" sz="2400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                                              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Rockwell" pitchFamily="18" charset="0"/>
              </a:rPr>
              <a:t>urllib</a:t>
            </a:r>
            <a:endParaRPr lang="zh-CN" altLang="en-US" sz="2400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r>
              <a:rPr lang="zh-CN" altLang="en-US" sz="2400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                                           </a:t>
            </a:r>
            <a:r>
              <a:rPr lang="en-US" altLang="zh-CN" sz="2400" b="1" dirty="0" smtClean="0">
                <a:solidFill>
                  <a:srgbClr val="00B0F0"/>
                </a:solidFill>
                <a:latin typeface="Rockwell" pitchFamily="18" charset="0"/>
              </a:rPr>
              <a:t>selenium</a:t>
            </a:r>
            <a:endParaRPr lang="zh-CN" altLang="en-US" sz="2400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r>
              <a:rPr lang="zh-CN" altLang="en-US" sz="2400" b="1" dirty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                                       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Rockwell" pitchFamily="18" charset="0"/>
              </a:rPr>
              <a:t>beautifulsoup</a:t>
            </a:r>
            <a:endParaRPr lang="zh-CN" altLang="en-US" sz="2400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r>
              <a:rPr lang="zh-CN" altLang="en-US" sz="2400" b="1" dirty="0" smtClean="0">
                <a:solidFill>
                  <a:srgbClr val="00B0F0"/>
                </a:solidFill>
                <a:latin typeface="Rockwell" pitchFamily="18" charset="0"/>
              </a:rPr>
              <a:t>                                                 </a:t>
            </a:r>
            <a:r>
              <a:rPr lang="en-US" altLang="zh-CN" sz="2400" b="1" dirty="0" err="1" smtClean="0">
                <a:solidFill>
                  <a:srgbClr val="00B0F0"/>
                </a:solidFill>
                <a:latin typeface="Rockwell" pitchFamily="18" charset="0"/>
              </a:rPr>
              <a:t>datetime</a:t>
            </a:r>
            <a:endParaRPr lang="zh-CN" altLang="en-US" sz="2400" b="1" dirty="0">
              <a:solidFill>
                <a:srgbClr val="00B0F0"/>
              </a:solidFill>
              <a:latin typeface="Rockwell" pitchFamily="18" charset="0"/>
            </a:endParaRPr>
          </a:p>
          <a:p>
            <a:endParaRPr lang="en-US" sz="2400" b="1" dirty="0">
              <a:solidFill>
                <a:srgbClr val="00B0F0"/>
              </a:solidFill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22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34176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17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1520" y="285520"/>
            <a:ext cx="25651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E-R</a:t>
            </a:r>
            <a:r>
              <a:rPr lang="zh-CN" altLang="en-US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36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Model</a:t>
            </a:r>
            <a:endParaRPr lang="zh-CN" altLang="en-US" sz="3600" b="1" dirty="0" smtClean="0">
              <a:solidFill>
                <a:schemeClr val="bg1">
                  <a:lumMod val="50000"/>
                </a:schemeClr>
              </a:solidFill>
              <a:latin typeface="Rockwell" pitchFamily="18" charset="0"/>
            </a:endParaRPr>
          </a:p>
          <a:p>
            <a:endParaRPr lang="en-US" sz="3600" b="1" dirty="0">
              <a:solidFill>
                <a:schemeClr val="bg1">
                  <a:lumMod val="50000"/>
                </a:schemeClr>
              </a:solidFill>
              <a:latin typeface="Rockwell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593" y="228108"/>
            <a:ext cx="5843240" cy="545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2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303615" y="-52225"/>
            <a:ext cx="4521200" cy="863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Overview</a:t>
            </a:r>
            <a:r>
              <a:rPr lang="zh-CN" altLang="en-US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endParaRPr lang="es-HN" sz="4930" b="1" dirty="0" smtClean="0">
              <a:solidFill>
                <a:srgbClr val="FFC000"/>
              </a:solidFill>
              <a:latin typeface="Rockwell" pitchFamily="18" charset="0"/>
            </a:endParaRPr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3711053" y="20737"/>
            <a:ext cx="4933156" cy="863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5763"/>
              </a:lnSpc>
            </a:pPr>
            <a:r>
              <a:rPr lang="es-HN" sz="4400" b="1" dirty="0" smtClean="0">
                <a:solidFill>
                  <a:srgbClr val="404040"/>
                </a:solidFill>
                <a:latin typeface="Rockwell" pitchFamily="18" charset="0"/>
              </a:rPr>
              <a:t> </a:t>
            </a:r>
            <a:r>
              <a:rPr lang="en-US" altLang="zh-CN" sz="4400" b="1" dirty="0" smtClean="0">
                <a:solidFill>
                  <a:srgbClr val="0EB1E7"/>
                </a:solidFill>
                <a:latin typeface="Rockwell" pitchFamily="18" charset="0"/>
              </a:rPr>
              <a:t>STOCK</a:t>
            </a:r>
            <a:r>
              <a:rPr lang="zh-CN" altLang="en-US" sz="4400" b="1" dirty="0" smtClean="0">
                <a:solidFill>
                  <a:srgbClr val="0EB1E7"/>
                </a:solidFill>
                <a:latin typeface="Rockwell" pitchFamily="18" charset="0"/>
              </a:rPr>
              <a:t> </a:t>
            </a:r>
            <a:r>
              <a:rPr lang="en-US" altLang="zh-CN" sz="4400" b="1" dirty="0" smtClean="0">
                <a:solidFill>
                  <a:srgbClr val="0EB1E7"/>
                </a:solidFill>
                <a:latin typeface="Rockwell" pitchFamily="18" charset="0"/>
              </a:rPr>
              <a:t>PICKER</a:t>
            </a:r>
            <a:endParaRPr lang="es-HN" sz="4400" b="1" dirty="0">
              <a:solidFill>
                <a:srgbClr val="0EB1E7"/>
              </a:solidFill>
              <a:latin typeface="Rockwell" pitchFamily="18" charset="0"/>
            </a:endParaRPr>
          </a:p>
        </p:txBody>
      </p:sp>
      <p:pic>
        <p:nvPicPr>
          <p:cNvPr id="14348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0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261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HN" sz="1200" b="1">
                <a:solidFill>
                  <a:srgbClr val="0EB1E7"/>
                </a:solidFill>
              </a:rPr>
              <a:t>1</a:t>
            </a:r>
            <a:endParaRPr lang="es-ES" sz="1200" b="1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4353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3" name="Imagen 27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Imagen 28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89637460"/>
              </p:ext>
            </p:extLst>
          </p:nvPr>
        </p:nvGraphicFramePr>
        <p:xfrm>
          <a:off x="576662" y="669421"/>
          <a:ext cx="7781126" cy="162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780830338"/>
              </p:ext>
            </p:extLst>
          </p:nvPr>
        </p:nvGraphicFramePr>
        <p:xfrm>
          <a:off x="576662" y="2053094"/>
          <a:ext cx="7781126" cy="1552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576662" y="3668613"/>
            <a:ext cx="7781126" cy="709778"/>
            <a:chOff x="0" y="349167"/>
            <a:chExt cx="7781126" cy="1159200"/>
          </a:xfrm>
        </p:grpSpPr>
        <p:sp>
          <p:nvSpPr>
            <p:cNvPr id="28" name="Rectangle 27"/>
            <p:cNvSpPr/>
            <p:nvPr/>
          </p:nvSpPr>
          <p:spPr>
            <a:xfrm>
              <a:off x="0" y="349167"/>
              <a:ext cx="7781126" cy="1159200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0" y="349167"/>
              <a:ext cx="7781126" cy="7011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3902" tIns="333248" rIns="603902" bIns="113792" numCol="1" spcCol="1270" anchor="t" anchorCtr="0">
              <a:noAutofit/>
            </a:bodyPr>
            <a:lstStyle/>
            <a:p>
              <a:pPr marL="171450" lvl="1" indent="-171450" defTabSz="711200">
                <a:lnSpc>
                  <a:spcPct val="90000"/>
                </a:lnSpc>
                <a:spcAft>
                  <a:spcPct val="15000"/>
                </a:spcAft>
                <a:buChar char="••"/>
              </a:pPr>
              <a:r>
                <a:rPr lang="en-US" sz="1600" dirty="0"/>
                <a:t>Rebuilt portfolio every </a:t>
              </a:r>
              <a:r>
                <a:rPr lang="en-US" altLang="zh-CN" sz="1600" dirty="0" smtClean="0"/>
                <a:t>week</a:t>
              </a:r>
              <a:r>
                <a:rPr lang="zh-CN" altLang="en-US" sz="1600" dirty="0" smtClean="0"/>
                <a:t> </a:t>
              </a:r>
              <a:r>
                <a:rPr lang="en-US" sz="1600" dirty="0" smtClean="0"/>
                <a:t>automatically </a:t>
              </a:r>
              <a:r>
                <a:rPr lang="en-US" sz="1600" dirty="0"/>
                <a:t>according to previous return.</a:t>
              </a:r>
              <a:endParaRPr lang="en-US" sz="1600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59156" y="3406087"/>
            <a:ext cx="5446788" cy="472320"/>
            <a:chOff x="389056" y="113007"/>
            <a:chExt cx="5446788" cy="472320"/>
          </a:xfrm>
          <a:scene3d>
            <a:camera prst="orthographicFront"/>
            <a:lightRig rig="flat" dir="t"/>
          </a:scene3d>
        </p:grpSpPr>
        <p:sp>
          <p:nvSpPr>
            <p:cNvPr id="33" name="Rounded Rectangle 32"/>
            <p:cNvSpPr/>
            <p:nvPr/>
          </p:nvSpPr>
          <p:spPr>
            <a:xfrm>
              <a:off x="389056" y="113007"/>
              <a:ext cx="5446788" cy="47232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Rounded Rectangle 4"/>
            <p:cNvSpPr/>
            <p:nvPr/>
          </p:nvSpPr>
          <p:spPr>
            <a:xfrm>
              <a:off x="412113" y="136064"/>
              <a:ext cx="5400674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5876" tIns="0" rIns="205876" bIns="0" numCol="1" spcCol="1270" anchor="ctr" anchorCtr="0">
              <a:noAutofit/>
            </a:bodyPr>
            <a:lstStyle/>
            <a:p>
              <a:pPr lvl="0"/>
              <a:r>
                <a:rPr lang="en-US" altLang="zh-CN" dirty="0"/>
                <a:t>Stock</a:t>
              </a:r>
              <a:r>
                <a:rPr lang="zh-CN" altLang="en-US" dirty="0"/>
                <a:t> </a:t>
              </a:r>
              <a:r>
                <a:rPr lang="en-US" altLang="zh-CN" dirty="0"/>
                <a:t>Picking</a:t>
              </a:r>
              <a:r>
                <a:rPr lang="zh-CN" altLang="en-US" dirty="0"/>
                <a:t> </a:t>
              </a:r>
              <a:r>
                <a:rPr lang="en-US" altLang="zh-CN" dirty="0"/>
                <a:t>Strategy</a:t>
              </a:r>
              <a:r>
                <a:rPr lang="zh-CN" altLang="en-US" dirty="0"/>
                <a:t> </a:t>
              </a:r>
              <a:r>
                <a:rPr lang="en-US" altLang="zh-CN" dirty="0" smtClean="0"/>
                <a:t>II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6662" y="4522923"/>
            <a:ext cx="7781126" cy="1340839"/>
            <a:chOff x="0" y="349167"/>
            <a:chExt cx="7781126" cy="1229654"/>
          </a:xfrm>
        </p:grpSpPr>
        <p:sp>
          <p:nvSpPr>
            <p:cNvPr id="25" name="Rectangle 24"/>
            <p:cNvSpPr/>
            <p:nvPr/>
          </p:nvSpPr>
          <p:spPr>
            <a:xfrm>
              <a:off x="0" y="349167"/>
              <a:ext cx="7781126" cy="1159200"/>
            </a:xfrm>
            <a:prstGeom prst="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0" y="349167"/>
              <a:ext cx="7781126" cy="12296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03902" tIns="333248" rIns="603902" bIns="113792" numCol="1" spcCol="1270" anchor="t" anchorCtr="0">
              <a:noAutofit/>
            </a:bodyPr>
            <a:lstStyle/>
            <a:p>
              <a:pPr marL="171450" lvl="1" indent="-171450" defTabSz="7112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</a:pPr>
              <a:r>
                <a:rPr lang="en-US" altLang="zh-CN" sz="1600" dirty="0" smtClean="0"/>
                <a:t>Used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Selenium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to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mimic </a:t>
              </a:r>
              <a:r>
                <a:rPr lang="en-US" altLang="zh-CN" sz="1600" dirty="0"/>
                <a:t>searching news in </a:t>
              </a:r>
              <a:r>
                <a:rPr lang="en-US" altLang="zh-CN" sz="1600" dirty="0" err="1"/>
                <a:t>NewYorkTimes</a:t>
              </a:r>
              <a:r>
                <a:rPr lang="en-US" altLang="zh-CN" sz="1600" dirty="0"/>
                <a:t> </a:t>
              </a:r>
              <a:r>
                <a:rPr lang="en-US" altLang="zh-CN" sz="1600" dirty="0" smtClean="0"/>
                <a:t>during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specific period,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thereby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get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the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weekly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number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of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positive/negative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news.</a:t>
              </a:r>
              <a:endParaRPr lang="zh-CN" altLang="en-US" sz="1600" dirty="0"/>
            </a:p>
            <a:p>
              <a:pPr marL="171450" lvl="1" indent="-171450" defTabSz="711200">
                <a:lnSpc>
                  <a:spcPct val="90000"/>
                </a:lnSpc>
                <a:spcAft>
                  <a:spcPct val="15000"/>
                </a:spcAft>
                <a:buChar char="••"/>
              </a:pPr>
              <a:r>
                <a:rPr lang="en-US" altLang="zh-CN" sz="1600" dirty="0" smtClean="0"/>
                <a:t>Evaluated</a:t>
              </a:r>
              <a:r>
                <a:rPr lang="zh-CN" altLang="en-US" sz="1600" dirty="0" smtClean="0"/>
                <a:t> </a:t>
              </a:r>
              <a:r>
                <a:rPr lang="en-US" altLang="zh-CN" sz="1600" dirty="0"/>
                <a:t>the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relationship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between</a:t>
              </a:r>
              <a:r>
                <a:rPr lang="zh-CN" altLang="en-US" sz="1600" dirty="0"/>
                <a:t> </a:t>
              </a:r>
              <a:r>
                <a:rPr lang="en-US" altLang="zh-CN" sz="1600" dirty="0" smtClean="0"/>
                <a:t>weekly</a:t>
              </a:r>
              <a:r>
                <a:rPr lang="zh-CN" altLang="en-US" sz="1600" dirty="0" smtClean="0"/>
                <a:t> </a:t>
              </a:r>
              <a:r>
                <a:rPr lang="en-US" altLang="zh-CN" sz="1600" dirty="0" smtClean="0"/>
                <a:t>number</a:t>
              </a:r>
              <a:r>
                <a:rPr lang="zh-CN" altLang="en-US" sz="1600" dirty="0" smtClean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 smtClean="0"/>
                <a:t>positive/negative</a:t>
              </a:r>
              <a:r>
                <a:rPr lang="zh-CN" altLang="en-US" sz="1600" dirty="0"/>
                <a:t> </a:t>
              </a:r>
              <a:r>
                <a:rPr lang="en-US" altLang="zh-CN" sz="1600" dirty="0" smtClean="0"/>
                <a:t>news</a:t>
              </a:r>
              <a:r>
                <a:rPr lang="zh-CN" altLang="en-US" sz="1600" dirty="0" smtClean="0"/>
                <a:t> </a:t>
              </a:r>
              <a:r>
                <a:rPr lang="en-US" altLang="zh-CN" sz="1600" dirty="0"/>
                <a:t>and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</a:t>
              </a:r>
              <a:r>
                <a:rPr lang="en-US" altLang="zh-CN" sz="1600" dirty="0" smtClean="0"/>
                <a:t>ne </a:t>
              </a:r>
              <a:r>
                <a:rPr lang="en-US" altLang="zh-CN" sz="1600" dirty="0"/>
                <a:t>month later 30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days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average return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of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SP500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every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7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days</a:t>
              </a:r>
              <a:endParaRPr lang="en-US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959156" y="4289746"/>
            <a:ext cx="5446788" cy="472320"/>
            <a:chOff x="389056" y="113007"/>
            <a:chExt cx="5446788" cy="472320"/>
          </a:xfrm>
          <a:scene3d>
            <a:camera prst="orthographicFront"/>
            <a:lightRig rig="flat" dir="t"/>
          </a:scene3d>
        </p:grpSpPr>
        <p:sp>
          <p:nvSpPr>
            <p:cNvPr id="36" name="Rounded Rectangle 35"/>
            <p:cNvSpPr/>
            <p:nvPr/>
          </p:nvSpPr>
          <p:spPr>
            <a:xfrm>
              <a:off x="389056" y="113007"/>
              <a:ext cx="5446788" cy="472320"/>
            </a:xfrm>
            <a:prstGeom prst="roundRect">
              <a:avLst/>
            </a:prstGeom>
            <a:sp3d prstMaterial="dkEdge">
              <a:bevelT w="8200" h="38100"/>
            </a:sp3d>
          </p:spPr>
          <p:style>
            <a:lnRef idx="0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Rounded Rectangle 4"/>
            <p:cNvSpPr/>
            <p:nvPr/>
          </p:nvSpPr>
          <p:spPr>
            <a:xfrm>
              <a:off x="412113" y="136064"/>
              <a:ext cx="5400674" cy="42620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5876" tIns="0" rIns="205876" bIns="0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kern="1200" dirty="0" smtClean="0"/>
                <a:t>Use</a:t>
              </a:r>
              <a:r>
                <a:rPr lang="zh-CN" altLang="en-US" sz="1800" kern="1200" dirty="0" smtClean="0"/>
                <a:t> </a:t>
              </a:r>
              <a:r>
                <a:rPr lang="en-US" altLang="zh-CN" sz="1800" kern="1200" dirty="0" smtClean="0"/>
                <a:t>number</a:t>
              </a:r>
              <a:r>
                <a:rPr lang="zh-CN" altLang="en-US" sz="1800" kern="1200" dirty="0" smtClean="0"/>
                <a:t> </a:t>
              </a:r>
              <a:r>
                <a:rPr lang="en-US" altLang="zh-CN" sz="1800" kern="1200" dirty="0" smtClean="0"/>
                <a:t>of</a:t>
              </a:r>
              <a:r>
                <a:rPr lang="zh-CN" altLang="en-US" sz="1800" kern="1200" dirty="0" smtClean="0"/>
                <a:t> </a:t>
              </a:r>
              <a:r>
                <a:rPr lang="en-US" altLang="zh-CN" sz="1800" kern="1200" dirty="0" smtClean="0"/>
                <a:t>news</a:t>
              </a:r>
              <a:r>
                <a:rPr lang="zh-CN" altLang="en-US" sz="1800" kern="1200" dirty="0" smtClean="0"/>
                <a:t> </a:t>
              </a:r>
              <a:r>
                <a:rPr lang="en-US" altLang="zh-CN" sz="1800" kern="1200" dirty="0" smtClean="0"/>
                <a:t>to</a:t>
              </a:r>
              <a:r>
                <a:rPr lang="zh-CN" altLang="en-US" sz="1800" kern="1200" dirty="0" smtClean="0"/>
                <a:t> </a:t>
              </a:r>
              <a:r>
                <a:rPr lang="en-US" altLang="zh-CN" sz="1800" kern="1200" dirty="0" smtClean="0"/>
                <a:t>predict</a:t>
              </a:r>
              <a:r>
                <a:rPr lang="zh-CN" altLang="en-US" sz="1800" kern="1200" dirty="0" smtClean="0"/>
                <a:t> </a:t>
              </a:r>
              <a:r>
                <a:rPr lang="en-US" altLang="zh-CN" sz="1800" kern="1200" dirty="0" smtClean="0"/>
                <a:t>the</a:t>
              </a:r>
              <a:r>
                <a:rPr lang="zh-CN" altLang="en-US" sz="1800" kern="1200" dirty="0" smtClean="0"/>
                <a:t> </a:t>
              </a:r>
              <a:r>
                <a:rPr lang="en-US" altLang="zh-CN" sz="1800" kern="1200" dirty="0" smtClean="0"/>
                <a:t>market</a:t>
              </a:r>
              <a:r>
                <a:rPr lang="zh-CN" altLang="en-US" sz="1800" kern="1200" dirty="0" smtClean="0"/>
                <a:t> </a:t>
              </a:r>
              <a:endParaRPr lang="en-US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100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Graphic spid="8" grpId="0">
        <p:bldAsOne/>
      </p:bldGraphic>
      <p:bldGraphic spid="9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395536" y="425083"/>
            <a:ext cx="5902325" cy="863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5763"/>
              </a:lnSpc>
            </a:pPr>
            <a:r>
              <a:rPr lang="es-HN" sz="4900" b="1">
                <a:solidFill>
                  <a:srgbClr val="404040"/>
                </a:solidFill>
                <a:latin typeface="Rockwell" pitchFamily="18" charset="0"/>
              </a:rPr>
              <a:t>THANK </a:t>
            </a:r>
            <a:r>
              <a:rPr lang="es-HN" sz="4900" b="1">
                <a:solidFill>
                  <a:srgbClr val="0EB1E7"/>
                </a:solidFill>
                <a:latin typeface="Rockwell" pitchFamily="18" charset="0"/>
              </a:rPr>
              <a:t>YOU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31640" y="2409021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Fangjun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Liu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          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fl2413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Yunfan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Zhang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      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yz2866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Zhuangfei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Yang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    </a:t>
            </a:r>
            <a:r>
              <a:rPr lang="pl-PL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zy2233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  <a:p>
            <a:pPr algn="just" fontAlgn="auto">
              <a:spcAft>
                <a:spcPts val="0"/>
              </a:spcAft>
              <a:defRPr/>
            </a:pP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Zimeng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</a:t>
            </a:r>
            <a:r>
              <a:rPr lang="en-US" altLang="zh-CN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Ji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               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zj2194</a:t>
            </a: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6" name="Imagen 4" descr="C:\Users\Design\Documents\Edu\Product Launch\icons\application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2428875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1 Título"/>
          <p:cNvSpPr txBox="1">
            <a:spLocks/>
          </p:cNvSpPr>
          <p:nvPr/>
        </p:nvSpPr>
        <p:spPr>
          <a:xfrm>
            <a:off x="398463" y="260350"/>
            <a:ext cx="4521200" cy="863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WHY</a:t>
            </a:r>
            <a:r>
              <a:rPr lang="zh-CN" altLang="en-US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endParaRPr lang="es-HN" sz="4930" b="1" dirty="0" smtClean="0">
              <a:solidFill>
                <a:srgbClr val="FFC000"/>
              </a:solidFill>
              <a:latin typeface="Rockwell" pitchFamily="18" charset="0"/>
            </a:endParaRPr>
          </a:p>
        </p:txBody>
      </p:sp>
      <p:grpSp>
        <p:nvGrpSpPr>
          <p:cNvPr id="14340" name="13 Grupo"/>
          <p:cNvGrpSpPr>
            <a:grpSpLocks/>
          </p:cNvGrpSpPr>
          <p:nvPr/>
        </p:nvGrpSpPr>
        <p:grpSpPr bwMode="auto">
          <a:xfrm>
            <a:off x="4618038" y="2276475"/>
            <a:ext cx="6350" cy="3017838"/>
            <a:chOff x="4276603" y="1491264"/>
            <a:chExt cx="319" cy="3377896"/>
          </a:xfrm>
        </p:grpSpPr>
        <p:cxnSp>
          <p:nvCxnSpPr>
            <p:cNvPr id="10" name="9 Conector recto"/>
            <p:cNvCxnSpPr/>
            <p:nvPr/>
          </p:nvCxnSpPr>
          <p:spPr>
            <a:xfrm>
              <a:off x="4276603" y="1491264"/>
              <a:ext cx="0" cy="337789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10 Conector recto"/>
            <p:cNvCxnSpPr/>
            <p:nvPr/>
          </p:nvCxnSpPr>
          <p:spPr>
            <a:xfrm>
              <a:off x="4276922" y="1491264"/>
              <a:ext cx="0" cy="33778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1 Título"/>
          <p:cNvSpPr txBox="1">
            <a:spLocks/>
          </p:cNvSpPr>
          <p:nvPr/>
        </p:nvSpPr>
        <p:spPr>
          <a:xfrm>
            <a:off x="2157810" y="458215"/>
            <a:ext cx="4933156" cy="863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5763"/>
              </a:lnSpc>
            </a:pPr>
            <a:r>
              <a:rPr lang="es-HN" sz="4400" b="1" dirty="0" smtClean="0">
                <a:solidFill>
                  <a:srgbClr val="404040"/>
                </a:solidFill>
                <a:latin typeface="Rockwell" pitchFamily="18" charset="0"/>
              </a:rPr>
              <a:t> </a:t>
            </a:r>
            <a:r>
              <a:rPr lang="en-US" altLang="zh-CN" sz="4400" b="1" dirty="0" smtClean="0">
                <a:solidFill>
                  <a:srgbClr val="0EB1E7"/>
                </a:solidFill>
                <a:latin typeface="Rockwell" pitchFamily="18" charset="0"/>
              </a:rPr>
              <a:t>STOCK</a:t>
            </a:r>
            <a:r>
              <a:rPr lang="zh-CN" altLang="en-US" sz="4400" b="1" dirty="0" smtClean="0">
                <a:solidFill>
                  <a:srgbClr val="0EB1E7"/>
                </a:solidFill>
                <a:latin typeface="Rockwell" pitchFamily="18" charset="0"/>
              </a:rPr>
              <a:t> </a:t>
            </a:r>
            <a:r>
              <a:rPr lang="en-US" altLang="zh-CN" sz="4400" b="1" dirty="0" smtClean="0">
                <a:solidFill>
                  <a:srgbClr val="0EB1E7"/>
                </a:solidFill>
                <a:latin typeface="Rockwell" pitchFamily="18" charset="0"/>
              </a:rPr>
              <a:t>PICKER</a:t>
            </a:r>
            <a:endParaRPr lang="es-HN" sz="4400" b="1" dirty="0">
              <a:solidFill>
                <a:srgbClr val="0EB1E7"/>
              </a:solidFill>
              <a:latin typeface="Rockwell" pitchFamily="18" charset="0"/>
            </a:endParaRPr>
          </a:p>
        </p:txBody>
      </p:sp>
      <p:pic>
        <p:nvPicPr>
          <p:cNvPr id="14348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0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261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2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4353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6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3" name="Imagen 27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Imagen 28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1 Título"/>
          <p:cNvSpPr txBox="1">
            <a:spLocks/>
          </p:cNvSpPr>
          <p:nvPr/>
        </p:nvSpPr>
        <p:spPr>
          <a:xfrm>
            <a:off x="2930525" y="5152231"/>
            <a:ext cx="4241800" cy="47466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This</a:t>
            </a:r>
            <a:r>
              <a:rPr lang="zh-CN" altLang="en-US" sz="20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topic</a:t>
            </a:r>
            <a:r>
              <a:rPr lang="zh-CN" altLang="en-US" sz="20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is</a:t>
            </a:r>
            <a:r>
              <a:rPr lang="zh-CN" altLang="en-US" sz="20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appealing</a:t>
            </a:r>
            <a:r>
              <a:rPr lang="zh-CN" altLang="en-US" sz="20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!</a:t>
            </a:r>
            <a:endParaRPr lang="es-HN" sz="2000" b="1" dirty="0" smtClean="0">
              <a:solidFill>
                <a:srgbClr val="00B0F0"/>
              </a:solidFill>
              <a:latin typeface="Rockwell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99" y="1292874"/>
            <a:ext cx="7824651" cy="3123239"/>
          </a:xfrm>
          <a:prstGeom prst="rect">
            <a:avLst/>
          </a:prstGeom>
        </p:spPr>
      </p:pic>
      <p:sp>
        <p:nvSpPr>
          <p:cNvPr id="28" name="1 Título"/>
          <p:cNvSpPr txBox="1">
            <a:spLocks/>
          </p:cNvSpPr>
          <p:nvPr/>
        </p:nvSpPr>
        <p:spPr>
          <a:xfrm>
            <a:off x="3287229" y="4494694"/>
            <a:ext cx="3528392" cy="47466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Stock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Investment…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Rockwell" pitchFamily="18" charset="0"/>
            </a:endParaRPr>
          </a:p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Financial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Data…</a:t>
            </a:r>
            <a:endParaRPr lang="zh-CN" altLang="en-US" sz="2000" b="1" dirty="0" smtClean="0">
              <a:solidFill>
                <a:schemeClr val="bg1">
                  <a:lumMod val="50000"/>
                </a:schemeClr>
              </a:solidFill>
              <a:latin typeface="Rockwell" pitchFamily="18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4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  <p:bldP spid="29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261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3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16" name="1 Título"/>
          <p:cNvSpPr txBox="1">
            <a:spLocks/>
          </p:cNvSpPr>
          <p:nvPr/>
        </p:nvSpPr>
        <p:spPr>
          <a:xfrm>
            <a:off x="398463" y="260350"/>
            <a:ext cx="4521200" cy="863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WHY</a:t>
            </a:r>
            <a:r>
              <a:rPr lang="zh-CN" altLang="en-US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endParaRPr lang="es-HN" sz="4930" b="1" dirty="0" smtClean="0">
              <a:solidFill>
                <a:srgbClr val="FFC000"/>
              </a:solidFill>
              <a:latin typeface="Rockwell" pitchFamily="18" charset="0"/>
            </a:endParaRPr>
          </a:p>
        </p:txBody>
      </p:sp>
      <p:sp>
        <p:nvSpPr>
          <p:cNvPr id="20" name="1 Título"/>
          <p:cNvSpPr txBox="1">
            <a:spLocks/>
          </p:cNvSpPr>
          <p:nvPr/>
        </p:nvSpPr>
        <p:spPr>
          <a:xfrm>
            <a:off x="2157810" y="458215"/>
            <a:ext cx="4933156" cy="8636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lnSpc>
                <a:spcPts val="5763"/>
              </a:lnSpc>
            </a:pPr>
            <a:r>
              <a:rPr lang="es-HN" sz="4400" b="1" dirty="0" smtClean="0">
                <a:solidFill>
                  <a:srgbClr val="404040"/>
                </a:solidFill>
                <a:latin typeface="Rockwell" pitchFamily="18" charset="0"/>
              </a:rPr>
              <a:t> </a:t>
            </a:r>
            <a:r>
              <a:rPr lang="en-US" altLang="zh-CN" sz="4400" b="1" dirty="0" smtClean="0">
                <a:solidFill>
                  <a:srgbClr val="0EB1E7"/>
                </a:solidFill>
                <a:latin typeface="Rockwell" pitchFamily="18" charset="0"/>
              </a:rPr>
              <a:t>STOCK</a:t>
            </a:r>
            <a:r>
              <a:rPr lang="zh-CN" altLang="en-US" sz="4400" b="1" dirty="0" smtClean="0">
                <a:solidFill>
                  <a:srgbClr val="0EB1E7"/>
                </a:solidFill>
                <a:latin typeface="Rockwell" pitchFamily="18" charset="0"/>
              </a:rPr>
              <a:t> </a:t>
            </a:r>
            <a:r>
              <a:rPr lang="en-US" altLang="zh-CN" sz="4400" b="1" dirty="0" smtClean="0">
                <a:solidFill>
                  <a:srgbClr val="0EB1E7"/>
                </a:solidFill>
                <a:latin typeface="Rockwell" pitchFamily="18" charset="0"/>
              </a:rPr>
              <a:t>PICKER</a:t>
            </a:r>
            <a:endParaRPr lang="es-HN" sz="4400" b="1" dirty="0">
              <a:solidFill>
                <a:srgbClr val="0EB1E7"/>
              </a:solidFill>
              <a:latin typeface="Rockwell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" y="1123950"/>
            <a:ext cx="3089832" cy="19131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5708"/>
            <a:ext cx="5776783" cy="14891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643" y="2738075"/>
            <a:ext cx="3467868" cy="1844023"/>
          </a:xfrm>
          <a:prstGeom prst="rect">
            <a:avLst/>
          </a:prstGeom>
        </p:spPr>
      </p:pic>
      <p:sp>
        <p:nvSpPr>
          <p:cNvPr id="25" name="1 Título"/>
          <p:cNvSpPr txBox="1">
            <a:spLocks/>
          </p:cNvSpPr>
          <p:nvPr/>
        </p:nvSpPr>
        <p:spPr>
          <a:xfrm>
            <a:off x="1450367" y="4780102"/>
            <a:ext cx="6582992" cy="474663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These</a:t>
            </a:r>
            <a:r>
              <a:rPr lang="zh-CN" altLang="en-US" sz="20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packages</a:t>
            </a:r>
            <a:r>
              <a:rPr lang="zh-CN" altLang="en-US" sz="20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are</a:t>
            </a:r>
            <a:r>
              <a:rPr lang="zh-CN" altLang="en-US" sz="20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high-performance</a:t>
            </a:r>
            <a:r>
              <a:rPr lang="zh-CN" altLang="en-US" sz="20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and</a:t>
            </a:r>
            <a:r>
              <a:rPr lang="zh-CN" altLang="en-US" sz="20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handy</a:t>
            </a:r>
            <a:r>
              <a:rPr lang="zh-CN" altLang="en-US" sz="2000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sz="2000" b="1" dirty="0" smtClean="0">
                <a:solidFill>
                  <a:srgbClr val="00B0F0"/>
                </a:solidFill>
                <a:latin typeface="Rockwell" pitchFamily="18" charset="0"/>
              </a:rPr>
              <a:t>!</a:t>
            </a:r>
            <a:endParaRPr lang="es-HN" sz="2000" b="1" dirty="0" smtClean="0">
              <a:solidFill>
                <a:srgbClr val="00B0F0"/>
              </a:solidFill>
              <a:latin typeface="Rockwell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40" y="1135062"/>
            <a:ext cx="1910646" cy="19106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42" y="1189211"/>
            <a:ext cx="1528369" cy="15283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4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 t="-1868" r="2297" b="12393"/>
          <a:stretch/>
        </p:blipFill>
        <p:spPr>
          <a:xfrm>
            <a:off x="4641363" y="1124517"/>
            <a:ext cx="2911208" cy="192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261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HN" sz="1200" b="1">
                <a:solidFill>
                  <a:srgbClr val="0EB1E7"/>
                </a:solidFill>
              </a:rPr>
              <a:t>4</a:t>
            </a:r>
            <a:endParaRPr lang="es-ES" sz="1200" b="1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" y="530619"/>
            <a:ext cx="4446282" cy="27764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3" y="3226785"/>
            <a:ext cx="4478665" cy="27422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25453" y="-67154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Price</a:t>
            </a:r>
            <a:r>
              <a:rPr lang="zh-CN" altLang="en-US" sz="24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fluctuation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95" y="546664"/>
            <a:ext cx="4370717" cy="27414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62109" y="301422"/>
            <a:ext cx="1560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Rockwell" pitchFamily="18" charset="0"/>
              </a:rPr>
              <a:t>Technology</a:t>
            </a:r>
            <a:r>
              <a:rPr lang="zh-CN" altLang="en-US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509419" y="301422"/>
            <a:ext cx="2038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Rockwell" pitchFamily="18" charset="0"/>
              </a:rPr>
              <a:t>Basic</a:t>
            </a:r>
            <a:r>
              <a:rPr lang="zh-CN" altLang="en-US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  <a:latin typeface="Rockwell" pitchFamily="18" charset="0"/>
              </a:rPr>
              <a:t>Materials</a:t>
            </a:r>
            <a:r>
              <a:rPr lang="zh-CN" altLang="en-US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221" y="3297729"/>
            <a:ext cx="4310732" cy="2668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261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5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429245"/>
              </p:ext>
            </p:extLst>
          </p:nvPr>
        </p:nvGraphicFramePr>
        <p:xfrm>
          <a:off x="487354" y="390140"/>
          <a:ext cx="8275654" cy="5447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302"/>
                <a:gridCol w="432048"/>
                <a:gridCol w="432048"/>
                <a:gridCol w="432048"/>
                <a:gridCol w="432048"/>
                <a:gridCol w="432048"/>
                <a:gridCol w="432048"/>
                <a:gridCol w="432048"/>
                <a:gridCol w="432048"/>
                <a:gridCol w="360040"/>
                <a:gridCol w="422002"/>
                <a:gridCol w="435561"/>
                <a:gridCol w="438581"/>
                <a:gridCol w="432541"/>
                <a:gridCol w="435561"/>
                <a:gridCol w="435561"/>
                <a:gridCol w="437064"/>
                <a:gridCol w="434057"/>
              </a:tblGrid>
              <a:tr h="539625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Sector</a:t>
                      </a:r>
                      <a:endParaRPr 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4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Mean</a:t>
                      </a:r>
                    </a:p>
                  </a:txBody>
                  <a:tcPr marL="12700" marR="12700" marT="12700" marB="0" anchor="ctr" anchorCtr="1"/>
                </a:tc>
              </a:tr>
              <a:tr h="5312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smtClean="0"/>
                        <a:t>Technology</a:t>
                      </a:r>
                      <a:endParaRPr lang="en-US" sz="11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1.238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1.746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1.800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1.418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0.978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1.192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1.304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1.396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1.770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1.243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1.526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1.305</a:t>
                      </a:r>
                    </a:p>
                  </a:txBody>
                  <a:tcPr marL="12700" marR="12700" marT="12700" marB="0" anchor="ctr"/>
                </a:tc>
              </a:tr>
              <a:tr h="5471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Basic Materials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1.299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-0.048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1.109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1.447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0.982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1.396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1.649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1.276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0.949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1.083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0.605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0.417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0.968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1.053</a:t>
                      </a:r>
                    </a:p>
                  </a:txBody>
                  <a:tcPr marL="12700" marR="12700" marT="12700" marB="0" anchor="ctr"/>
                </a:tc>
              </a:tr>
              <a:tr h="54712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Communication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1.248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0.738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1.228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0.121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0.976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0.447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1.267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0.432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1.070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1.178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0.646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1.039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0.350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1.310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1.142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0.851</a:t>
                      </a:r>
                    </a:p>
                  </a:txBody>
                  <a:tcPr marL="12700" marR="12700" marT="12700" marB="0" anchor="ctr"/>
                </a:tc>
              </a:tr>
              <a:tr h="54712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Nonperiodic</a:t>
                      </a: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Consumption 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0.509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0.839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0.734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0.249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0.432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1.042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0.485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0.643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0.851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0.346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0.635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0.625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1.161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0.781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0.636</a:t>
                      </a:r>
                    </a:p>
                  </a:txBody>
                  <a:tcPr marL="12700" marR="12700" marT="12700" marB="0" anchor="ctr"/>
                </a:tc>
              </a:tr>
              <a:tr h="54712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Energy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1.009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0.969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1.392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1.242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1.271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0.781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1.015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1.414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1.448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1.526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0.827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1.060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1.469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1.114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1.158</a:t>
                      </a:r>
                    </a:p>
                  </a:txBody>
                  <a:tcPr marL="12700" marR="12700" marT="12700" marB="0" anchor="ctr"/>
                </a:tc>
              </a:tr>
              <a:tr h="54712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Industry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1.326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1.011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1.207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1.344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0.907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1.162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0.943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1.121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1.011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1.295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0.919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0.837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1.393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1.101</a:t>
                      </a:r>
                    </a:p>
                  </a:txBody>
                  <a:tcPr marL="12700" marR="12700" marT="12700" marB="0" anchor="ctr"/>
                </a:tc>
              </a:tr>
              <a:tr h="54712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Finance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0.981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2.130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2.065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1.289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1.262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1.525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1.043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1.480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2.063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1.836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1.012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1.506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1.288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1.417</a:t>
                      </a:r>
                    </a:p>
                  </a:txBody>
                  <a:tcPr marL="12700" marR="12700" marT="12700" marB="0" anchor="ctr"/>
                </a:tc>
              </a:tr>
              <a:tr h="54712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Periodic Consumption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1.094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0.464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0.954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0.323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0.755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1.138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1.354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1.567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1.698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0.627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0.627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0.752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1.283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0.709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1.279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1.720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1.011</a:t>
                      </a:r>
                    </a:p>
                  </a:txBody>
                  <a:tcPr marL="12700" marR="12700" marT="12700" marB="0" anchor="ctr"/>
                </a:tc>
              </a:tr>
              <a:tr h="54712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Utilities</a:t>
                      </a:r>
                    </a:p>
                  </a:txBody>
                  <a:tcPr marL="12700" marR="12700" marT="12700" marB="0" anchor="ctr" anchorCtr="1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0.344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0.464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0.165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0.240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0.066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0.765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0.345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0.256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0.440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0.492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0.301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0.253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0.454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0.040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0.275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0.216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charset="0"/>
                        </a:rPr>
                        <a:t>0.320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239448" y="0"/>
            <a:ext cx="4738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Beta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for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stocks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in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each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sectors</a:t>
            </a:r>
            <a:endParaRPr lang="en-US" sz="2400" b="1" dirty="0">
              <a:solidFill>
                <a:schemeClr val="bg1">
                  <a:lumMod val="50000"/>
                </a:schemeClr>
              </a:solidFill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86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261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6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85" y="411769"/>
            <a:ext cx="7434554" cy="35251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2404" y="4338621"/>
            <a:ext cx="2349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Rockwell" pitchFamily="18" charset="0"/>
              </a:rPr>
              <a:t>Cyclical</a:t>
            </a:r>
            <a:r>
              <a:rPr lang="zh-CN" altLang="en-US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  <a:latin typeface="Rockwell" pitchFamily="18" charset="0"/>
              </a:rPr>
              <a:t>industries</a:t>
            </a:r>
            <a:endParaRPr lang="zh-CN" altLang="en-US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15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2619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sz="1200" b="1" dirty="0" smtClean="0">
                <a:solidFill>
                  <a:srgbClr val="0EB1E7"/>
                </a:solidFill>
              </a:rPr>
              <a:t>7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62404" y="4338621"/>
            <a:ext cx="2349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Rockwell" pitchFamily="18" charset="0"/>
              </a:rPr>
              <a:t>Cyclical</a:t>
            </a:r>
            <a:r>
              <a:rPr lang="zh-CN" altLang="en-US" b="1" dirty="0" smtClean="0">
                <a:solidFill>
                  <a:srgbClr val="00B0F0"/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rgbClr val="00B0F0"/>
                </a:solidFill>
                <a:latin typeface="Rockwell" pitchFamily="18" charset="0"/>
              </a:rPr>
              <a:t>industries</a:t>
            </a:r>
            <a:endParaRPr lang="zh-CN" altLang="en-US" b="1" dirty="0" smtClean="0">
              <a:solidFill>
                <a:srgbClr val="00B0F0"/>
              </a:solidFill>
              <a:latin typeface="Rockwell" pitchFamily="18" charset="0"/>
            </a:endParaRP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246313" y="169826"/>
            <a:ext cx="4623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Alpha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for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stocks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in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each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sectors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(sp500)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Rockwell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69967" y="3173509"/>
            <a:ext cx="66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50000"/>
                  </a:schemeClr>
                </a:solidFill>
                <a:latin typeface="Rockwell" pitchFamily="18" charset="0"/>
              </a:rPr>
              <a:t>……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Rockwell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859" y="791571"/>
            <a:ext cx="8717731" cy="220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92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5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965825"/>
            <a:ext cx="762000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6" name="27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88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37" name="28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863" y="6170613"/>
            <a:ext cx="3635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38" name="29 CuadroTexto"/>
          <p:cNvSpPr txBox="1">
            <a:spLocks noChangeArrowheads="1"/>
          </p:cNvSpPr>
          <p:nvPr/>
        </p:nvSpPr>
        <p:spPr bwMode="auto">
          <a:xfrm>
            <a:off x="4205288" y="6181725"/>
            <a:ext cx="26321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s-HN" sz="1200" b="1" dirty="0">
                <a:solidFill>
                  <a:srgbClr val="0EB1E7"/>
                </a:solidFill>
              </a:rPr>
              <a:t>8</a:t>
            </a:r>
            <a:endParaRPr lang="es-ES" sz="1200" b="1" dirty="0">
              <a:solidFill>
                <a:srgbClr val="0EB1E7"/>
              </a:solidFill>
            </a:endParaRPr>
          </a:p>
        </p:txBody>
      </p:sp>
      <p:sp>
        <p:nvSpPr>
          <p:cNvPr id="31" name="30 CuadroTexto"/>
          <p:cNvSpPr txBox="1"/>
          <p:nvPr/>
        </p:nvSpPr>
        <p:spPr>
          <a:xfrm>
            <a:off x="4467225" y="6181725"/>
            <a:ext cx="315913" cy="2778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HN" sz="1200" b="1" i="1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of</a:t>
            </a:r>
            <a:endParaRPr lang="es-ES" sz="1200" b="1" i="1" dirty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32" name="31 CuadroTexto"/>
          <p:cNvSpPr txBox="1"/>
          <p:nvPr/>
        </p:nvSpPr>
        <p:spPr>
          <a:xfrm>
            <a:off x="4787900" y="6181725"/>
            <a:ext cx="34176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17</a:t>
            </a:r>
            <a:endParaRPr lang="es-ES" sz="12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17441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25" y="5983288"/>
            <a:ext cx="76358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2" name="Imagen 5" descr="C:\Users\Design\Documents\Edu\Product Launch\shad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5756275"/>
            <a:ext cx="1193800" cy="1128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46" name="Imagen 38" descr="btns">
            <a:hlinkClick r:id="" action="ppaction://hlinkshowjump?jump=nextslide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8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47" name="Imagen 39" descr="btns">
            <a:hlinkClick r:id="" action="ppaction://hlinkshowjump?jump=previousslide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6221413"/>
            <a:ext cx="215900" cy="21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629" y="5965825"/>
            <a:ext cx="2509033" cy="845329"/>
          </a:xfrm>
          <a:prstGeom prst="rect">
            <a:avLst/>
          </a:prstGeom>
        </p:spPr>
      </p:pic>
      <p:sp>
        <p:nvSpPr>
          <p:cNvPr id="15" name="1 Título"/>
          <p:cNvSpPr txBox="1">
            <a:spLocks/>
          </p:cNvSpPr>
          <p:nvPr/>
        </p:nvSpPr>
        <p:spPr>
          <a:xfrm>
            <a:off x="79279" y="-117688"/>
            <a:ext cx="4521200" cy="8636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lnSpc>
                <a:spcPts val="576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Strategy</a:t>
            </a:r>
            <a:r>
              <a:rPr lang="zh-CN" altLang="en-US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r>
              <a:rPr lang="en-US" altLang="zh-CN" sz="4930" b="1" dirty="0" smtClean="0">
                <a:solidFill>
                  <a:srgbClr val="0EB1E7"/>
                </a:solidFill>
                <a:latin typeface="Rockwell" pitchFamily="18" charset="0"/>
              </a:rPr>
              <a:t>I</a:t>
            </a:r>
            <a:r>
              <a:rPr lang="zh-CN" altLang="en-US" sz="493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ockwell" pitchFamily="18" charset="0"/>
              </a:rPr>
              <a:t> </a:t>
            </a:r>
            <a:endParaRPr lang="es-HN" sz="4930" b="1" dirty="0" smtClean="0">
              <a:solidFill>
                <a:srgbClr val="FFC000"/>
              </a:solidFill>
              <a:latin typeface="Rockwell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2107" y="1046973"/>
            <a:ext cx="669674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market</a:t>
            </a:r>
            <a:r>
              <a:rPr lang="zh-CN" altLang="en-US" dirty="0" smtClean="0"/>
              <a:t> </a:t>
            </a:r>
            <a:r>
              <a:rPr lang="en-US" altLang="zh-CN" dirty="0" smtClean="0"/>
              <a:t>goes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en-US" dirty="0" smtClean="0"/>
              <a:t>, </a:t>
            </a:r>
            <a:r>
              <a:rPr lang="en-US" altLang="zh-CN" dirty="0" smtClean="0"/>
              <a:t>select</a:t>
            </a:r>
            <a:r>
              <a:rPr lang="en-US" dirty="0" smtClean="0"/>
              <a:t> </a:t>
            </a:r>
            <a:r>
              <a:rPr lang="en-US" dirty="0"/>
              <a:t>stocks with beta&gt;1 and </a:t>
            </a:r>
            <a:r>
              <a:rPr lang="en-US" dirty="0" smtClean="0"/>
              <a:t>alpha&gt;0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market</a:t>
            </a:r>
            <a:r>
              <a:rPr lang="zh-CN" altLang="en-US" dirty="0" smtClean="0"/>
              <a:t> </a:t>
            </a:r>
            <a:r>
              <a:rPr lang="en-US" altLang="zh-CN" dirty="0" smtClean="0"/>
              <a:t>goes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</a:t>
            </a:r>
            <a:r>
              <a:rPr lang="en-US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 </a:t>
            </a:r>
            <a:r>
              <a:rPr lang="en-US" dirty="0" smtClean="0"/>
              <a:t>stocks </a:t>
            </a:r>
            <a:r>
              <a:rPr lang="en-US" dirty="0"/>
              <a:t>with beta&lt;1 and </a:t>
            </a:r>
            <a:r>
              <a:rPr lang="en-US" dirty="0" smtClean="0"/>
              <a:t>alpha&gt;0 </a:t>
            </a:r>
            <a:r>
              <a:rPr lang="en-US" dirty="0"/>
              <a:t>or stocks with beta&lt;0. </a:t>
            </a:r>
            <a:endParaRPr lang="zh-CN" altLang="en-US" dirty="0" smtClean="0"/>
          </a:p>
          <a:p>
            <a:endParaRPr lang="en-US" dirty="0"/>
          </a:p>
          <a:p>
            <a:pPr marL="285750" lvl="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47427" y="2408226"/>
            <a:ext cx="65420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altLang="zh-CN" dirty="0"/>
              <a:t>D</a:t>
            </a:r>
            <a:r>
              <a:rPr lang="en-US" dirty="0"/>
              <a:t>esigned  scoring formula</a:t>
            </a:r>
            <a:r>
              <a:rPr lang="en-US" altLang="zh-CN" dirty="0"/>
              <a:t>s</a:t>
            </a:r>
            <a:r>
              <a:rPr lang="en-US" dirty="0"/>
              <a:t> consists of beta and alpha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r>
              <a:rPr lang="zh-CN" altLang="en-US" dirty="0"/>
              <a:t> </a:t>
            </a:r>
            <a:r>
              <a:rPr lang="en-US" altLang="zh-CN" dirty="0"/>
              <a:t>period</a:t>
            </a:r>
            <a:r>
              <a:rPr lang="zh-CN" altLang="en-US" dirty="0"/>
              <a:t> </a:t>
            </a:r>
            <a:r>
              <a:rPr lang="en-US" altLang="zh-CN" dirty="0"/>
              <a:t>respectively</a:t>
            </a:r>
            <a:endParaRPr lang="zh-CN" altLang="en-US" dirty="0"/>
          </a:p>
          <a:p>
            <a:r>
              <a:rPr lang="zh-CN" altLang="en-US" dirty="0"/>
              <a:t>    </a:t>
            </a:r>
            <a:r>
              <a:rPr lang="en-US" altLang="zh-CN" i="1" dirty="0">
                <a:solidFill>
                  <a:srgbClr val="0EB1E7"/>
                </a:solidFill>
                <a:latin typeface="Times New Roman" charset="0"/>
                <a:ea typeface="Times New Roman" charset="0"/>
                <a:cs typeface="Times New Roman" charset="0"/>
              </a:rPr>
              <a:t>UP</a:t>
            </a:r>
            <a:endParaRPr lang="zh-CN" altLang="en-US" i="1" dirty="0">
              <a:solidFill>
                <a:srgbClr val="0EB1E7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dirty="0"/>
              <a:t>    </a:t>
            </a:r>
            <a:r>
              <a:rPr lang="en-US" altLang="zh-CN" i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core =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mean_alpha_list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][j]*1000*0.7 +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beta_list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][j]*10*0.3</a:t>
            </a:r>
            <a:endParaRPr lang="zh-CN" alt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zh-CN" altLang="en-US" i="1" dirty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zh-CN" i="1" dirty="0">
                <a:solidFill>
                  <a:srgbClr val="0EB1E7"/>
                </a:solidFill>
                <a:latin typeface="Times New Roman" charset="0"/>
                <a:ea typeface="Times New Roman" charset="0"/>
                <a:cs typeface="Times New Roman" charset="0"/>
              </a:rPr>
              <a:t>Down</a:t>
            </a:r>
            <a:endParaRPr lang="zh-CN" altLang="en-US" i="1" dirty="0">
              <a:solidFill>
                <a:srgbClr val="0EB1E7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0"/>
            <a:r>
              <a:rPr lang="zh-CN" altLang="en-US" i="1" dirty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zh-CN" i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core =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mean_alpha_list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][j]*1000*0.7 </a:t>
            </a:r>
            <a:r>
              <a:rPr lang="en-US" altLang="zh-CN" i="1" dirty="0">
                <a:latin typeface="Times New Roman" charset="0"/>
                <a:ea typeface="Times New Roman" charset="0"/>
                <a:cs typeface="Times New Roman" charset="0"/>
              </a:rPr>
              <a:t>-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beta_list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i="1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][j]*10*0.3</a:t>
            </a:r>
            <a:endParaRPr lang="zh-CN" alt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0"/>
            <a:endParaRPr lang="zh-CN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247426" y="4327573"/>
            <a:ext cx="65420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altLang="zh-CN" dirty="0"/>
              <a:t>Built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portfolios</a:t>
            </a:r>
            <a:r>
              <a:rPr lang="zh-CN" altLang="en-US" dirty="0"/>
              <a:t> </a:t>
            </a:r>
            <a:r>
              <a:rPr lang="en-US" altLang="zh-CN" dirty="0"/>
              <a:t>(market</a:t>
            </a:r>
            <a:r>
              <a:rPr lang="zh-CN" altLang="en-US" dirty="0"/>
              <a:t> </a:t>
            </a:r>
            <a:r>
              <a:rPr lang="en-US" altLang="zh-CN" dirty="0"/>
              <a:t>goes</a:t>
            </a:r>
            <a:r>
              <a:rPr lang="zh-CN" altLang="en-US" dirty="0"/>
              <a:t> </a:t>
            </a:r>
            <a:r>
              <a:rPr lang="en-US" altLang="zh-CN" dirty="0"/>
              <a:t>up/down),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includes</a:t>
            </a:r>
            <a:r>
              <a:rPr lang="zh-CN" altLang="en-US" dirty="0"/>
              <a:t> </a:t>
            </a:r>
            <a:r>
              <a:rPr lang="zh-CN" altLang="en-US" dirty="0" smtClean="0"/>
              <a:t>≤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≤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stocks</a:t>
            </a:r>
            <a:r>
              <a:rPr lang="zh-CN" altLang="en-US" dirty="0" smtClean="0"/>
              <a:t> </a:t>
            </a:r>
            <a:r>
              <a:rPr lang="en-US" dirty="0"/>
              <a:t>from </a:t>
            </a:r>
            <a:r>
              <a:rPr lang="en-US" altLang="zh-CN" dirty="0"/>
              <a:t>every</a:t>
            </a:r>
            <a:r>
              <a:rPr lang="en-US" dirty="0"/>
              <a:t> sector</a:t>
            </a:r>
            <a:r>
              <a:rPr lang="en-US" altLang="zh-CN" dirty="0"/>
              <a:t>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544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  <p:bldP spid="2" grpId="0"/>
      <p:bldP spid="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</TotalTime>
  <Words>884</Words>
  <Application>Microsoft Macintosh PowerPoint</Application>
  <PresentationFormat>On-screen Show (4:3)</PresentationFormat>
  <Paragraphs>371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 Unicode MS</vt:lpstr>
      <vt:lpstr>Rockwell</vt:lpstr>
      <vt:lpstr>Times New Roman</vt:lpstr>
      <vt:lpstr>宋体</vt:lpstr>
      <vt:lpstr>微软雅黑</vt:lpstr>
      <vt:lpstr>Arial</vt:lpstr>
      <vt:lpstr>Calibri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</dc:title>
  <dc:subject/>
  <dc:creator>Design</dc:creator>
  <cp:keywords/>
  <dc:description/>
  <cp:lastModifiedBy>季子蒙</cp:lastModifiedBy>
  <cp:revision>124</cp:revision>
  <cp:lastPrinted>2015-12-11T01:37:18Z</cp:lastPrinted>
  <dcterms:created xsi:type="dcterms:W3CDTF">2010-05-18T15:49:44Z</dcterms:created>
  <dcterms:modified xsi:type="dcterms:W3CDTF">2015-12-14T22:50:53Z</dcterms:modified>
  <cp:category/>
</cp:coreProperties>
</file>